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57" r:id="rId3"/>
    <p:sldId id="258" r:id="rId4"/>
    <p:sldId id="260" r:id="rId5"/>
    <p:sldId id="261" r:id="rId6"/>
    <p:sldId id="259" r:id="rId7"/>
    <p:sldId id="256" r:id="rId8"/>
    <p:sldId id="266" r:id="rId9"/>
    <p:sldId id="280" r:id="rId10"/>
    <p:sldId id="296" r:id="rId11"/>
    <p:sldId id="265" r:id="rId12"/>
    <p:sldId id="308" r:id="rId13"/>
    <p:sldId id="309" r:id="rId14"/>
    <p:sldId id="282" r:id="rId15"/>
    <p:sldId id="295" r:id="rId16"/>
    <p:sldId id="285" r:id="rId17"/>
    <p:sldId id="269" r:id="rId18"/>
    <p:sldId id="275" r:id="rId19"/>
    <p:sldId id="270" r:id="rId20"/>
    <p:sldId id="297" r:id="rId21"/>
    <p:sldId id="286" r:id="rId22"/>
    <p:sldId id="268" r:id="rId23"/>
    <p:sldId id="283" r:id="rId24"/>
    <p:sldId id="276" r:id="rId25"/>
    <p:sldId id="294" r:id="rId26"/>
    <p:sldId id="273" r:id="rId27"/>
    <p:sldId id="298" r:id="rId28"/>
    <p:sldId id="272" r:id="rId29"/>
    <p:sldId id="271" r:id="rId30"/>
    <p:sldId id="299" r:id="rId31"/>
    <p:sldId id="263" r:id="rId32"/>
    <p:sldId id="289" r:id="rId33"/>
    <p:sldId id="290" r:id="rId34"/>
    <p:sldId id="288" r:id="rId35"/>
    <p:sldId id="300" r:id="rId36"/>
    <p:sldId id="301" r:id="rId37"/>
    <p:sldId id="302" r:id="rId38"/>
    <p:sldId id="303" r:id="rId39"/>
    <p:sldId id="291" r:id="rId40"/>
    <p:sldId id="292" r:id="rId41"/>
    <p:sldId id="264" r:id="rId42"/>
    <p:sldId id="305" r:id="rId43"/>
    <p:sldId id="304" r:id="rId44"/>
    <p:sldId id="306" r:id="rId45"/>
    <p:sldId id="277" r:id="rId46"/>
    <p:sldId id="307" r:id="rId47"/>
    <p:sldId id="28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55" autoAdjust="0"/>
  </p:normalViewPr>
  <p:slideViewPr>
    <p:cSldViewPr snapToGrid="0">
      <p:cViewPr varScale="1">
        <p:scale>
          <a:sx n="64" d="100"/>
          <a:sy n="64" d="100"/>
        </p:scale>
        <p:origin x="652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Realidad mundial en CAMBIO</a:t>
            </a:r>
            <a:endParaRPr lang="es-E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93" y="981140"/>
            <a:ext cx="5524500" cy="347662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de POBREZ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-1832" r="-726" b="9980"/>
          <a:stretch/>
        </p:blipFill>
        <p:spPr bwMode="auto">
          <a:xfrm>
            <a:off x="2850293" y="3859151"/>
            <a:ext cx="4067900" cy="28077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40" y="3064476"/>
            <a:ext cx="4579635" cy="28255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89" y="961048"/>
            <a:ext cx="4020065" cy="26819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54660" y="1345651"/>
            <a:ext cx="822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C.-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Algunos síntomas del </a:t>
            </a:r>
            <a:r>
              <a:rPr lang="es-ES" sz="3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Shock cultural</a:t>
            </a:r>
            <a:endParaRPr lang="es-ES" sz="3200" b="1" u="sng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7" name="Picture 2" descr="http://d1orjtig02wsck.cloudfront.net/sites/elquehaydecierto.cl/files/imagecache/380x285/imagen_noticia/2_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70" y="2801909"/>
            <a:ext cx="5486400" cy="39090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41405" y="2243206"/>
            <a:ext cx="98771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es-ES" sz="2400" b="1" dirty="0" smtClean="0">
                <a:solidFill>
                  <a:prstClr val="black"/>
                </a:solidFill>
              </a:rPr>
              <a:t>Lavarse las manos o bañarse con frecuencia exagerada</a:t>
            </a:r>
          </a:p>
          <a:p>
            <a:pPr marL="457200" indent="-457200">
              <a:buAutoNum type="alphaLcParenR"/>
            </a:pPr>
            <a:r>
              <a:rPr lang="es-ES" sz="2400" b="1" dirty="0" smtClean="0">
                <a:solidFill>
                  <a:prstClr val="black"/>
                </a:solidFill>
              </a:rPr>
              <a:t>Renuencia a aprender el idioma del país</a:t>
            </a:r>
          </a:p>
          <a:p>
            <a:pPr marL="457200" indent="-457200">
              <a:buAutoNum type="alphaLcParenR"/>
            </a:pPr>
            <a:r>
              <a:rPr lang="es-ES" sz="2400" b="1" dirty="0" smtClean="0">
                <a:solidFill>
                  <a:prstClr val="black"/>
                </a:solidFill>
              </a:rPr>
              <a:t>Excesiva preocupación por la salud o </a:t>
            </a:r>
          </a:p>
          <a:p>
            <a:r>
              <a:rPr lang="es-ES" sz="2400" b="1" dirty="0">
                <a:solidFill>
                  <a:prstClr val="black"/>
                </a:solidFill>
              </a:rPr>
              <a:t>	</a:t>
            </a:r>
            <a:r>
              <a:rPr lang="es-ES" sz="2400" b="1" dirty="0" smtClean="0">
                <a:solidFill>
                  <a:prstClr val="black"/>
                </a:solidFill>
              </a:rPr>
              <a:t>por dolores leves</a:t>
            </a:r>
          </a:p>
          <a:p>
            <a:r>
              <a:rPr lang="es-ES" sz="2400" b="1" dirty="0" smtClean="0">
                <a:solidFill>
                  <a:prstClr val="black"/>
                </a:solidFill>
              </a:rPr>
              <a:t>d) Exceso en las horas de sueño o </a:t>
            </a:r>
          </a:p>
          <a:p>
            <a:r>
              <a:rPr lang="es-ES" sz="2400" b="1" dirty="0">
                <a:solidFill>
                  <a:prstClr val="black"/>
                </a:solidFill>
              </a:rPr>
              <a:t> </a:t>
            </a:r>
            <a:r>
              <a:rPr lang="es-ES" sz="2400" b="1" dirty="0" smtClean="0">
                <a:solidFill>
                  <a:prstClr val="black"/>
                </a:solidFill>
              </a:rPr>
              <a:t>     en la comida</a:t>
            </a:r>
          </a:p>
          <a:p>
            <a:r>
              <a:rPr lang="es-ES" sz="2400" b="1" dirty="0" smtClean="0">
                <a:solidFill>
                  <a:prstClr val="black"/>
                </a:solidFill>
              </a:rPr>
              <a:t>e)  Agresividad</a:t>
            </a:r>
          </a:p>
          <a:p>
            <a:r>
              <a:rPr lang="es-ES" sz="2400" b="1" dirty="0" smtClean="0">
                <a:solidFill>
                  <a:prstClr val="black"/>
                </a:solidFill>
              </a:rPr>
              <a:t> f)  Miedo excesivo a ser asaltada o </a:t>
            </a:r>
          </a:p>
          <a:p>
            <a:r>
              <a:rPr lang="es-ES" sz="2400" b="1" dirty="0">
                <a:solidFill>
                  <a:prstClr val="black"/>
                </a:solidFill>
              </a:rPr>
              <a:t> </a:t>
            </a:r>
            <a:r>
              <a:rPr lang="es-ES" sz="2400" b="1" dirty="0" smtClean="0">
                <a:solidFill>
                  <a:prstClr val="black"/>
                </a:solidFill>
              </a:rPr>
              <a:t>     agredida</a:t>
            </a:r>
          </a:p>
          <a:p>
            <a:r>
              <a:rPr lang="es-ES" sz="2400" b="1" dirty="0" smtClean="0">
                <a:solidFill>
                  <a:prstClr val="black"/>
                </a:solidFill>
              </a:rPr>
              <a:t>g)  Excesiva preocupación por la limpieza</a:t>
            </a:r>
          </a:p>
          <a:p>
            <a:pPr marL="457200" indent="-457200">
              <a:buAutoNum type="alphaLcParenR"/>
            </a:pPr>
            <a:endParaRPr lang="es-E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9" y="576649"/>
            <a:ext cx="9753600" cy="4975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870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Hacia el concepto de </a:t>
            </a:r>
            <a:r>
              <a:rPr kumimoji="0" lang="es-E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INTERCULTURALIDAD</a:t>
            </a:r>
            <a:endParaRPr kumimoji="0" lang="es-E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44092" y="1351005"/>
            <a:ext cx="632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3.- INTERCULTURALIDAD</a:t>
            </a:r>
            <a:endParaRPr kumimoji="0" lang="es-E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84" y="3186080"/>
            <a:ext cx="4640180" cy="28021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20562" y="2520778"/>
            <a:ext cx="385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Multicultural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792995" y="2520778"/>
            <a:ext cx="238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Intercultural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AutoShape 2" descr="Resultado de imagen de manos unid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39" y="3105553"/>
            <a:ext cx="3766931" cy="30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1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Hacia el concepto de </a:t>
            </a:r>
            <a:r>
              <a:rPr kumimoji="0" lang="es-E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INTERCULTURALIDAD</a:t>
            </a:r>
            <a:endParaRPr kumimoji="0" lang="es-E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44092" y="1351005"/>
            <a:ext cx="632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3.- INTERCULTURALIDAD</a:t>
            </a:r>
            <a:endParaRPr kumimoji="0" lang="es-ES" sz="3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AutoShape 2" descr="Resultado de imagen de manos unid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Imagen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57" y="2564295"/>
            <a:ext cx="3836504" cy="31705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48" y="2402930"/>
            <a:ext cx="4956478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9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44092" y="1351005"/>
            <a:ext cx="7409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La nueva Comunidad Intercultural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465" t="43940" r="57760" b="6482"/>
          <a:stretch/>
        </p:blipFill>
        <p:spPr>
          <a:xfrm>
            <a:off x="1817236" y="2289182"/>
            <a:ext cx="4715369" cy="37576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605" y="2546075"/>
            <a:ext cx="4753234" cy="32438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028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 rot="214034">
            <a:off x="2745918" y="988540"/>
            <a:ext cx="8583826" cy="22983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r="6958"/>
          <a:stretch/>
        </p:blipFill>
        <p:spPr bwMode="auto">
          <a:xfrm>
            <a:off x="1351005" y="1361366"/>
            <a:ext cx="10041925" cy="4953398"/>
          </a:xfrm>
          <a:prstGeom prst="ellipse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910857" y="2137719"/>
            <a:ext cx="21269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0" dirty="0" smtClean="0">
                <a:latin typeface="Algerian" panose="04020705040A02060702" pitchFamily="82" charset="0"/>
              </a:rPr>
              <a:t>E</a:t>
            </a:r>
            <a:endParaRPr lang="es-ES" sz="23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150813" y="880950"/>
            <a:ext cx="872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29495" r="11175" b="5200"/>
          <a:stretch/>
        </p:blipFill>
        <p:spPr>
          <a:xfrm>
            <a:off x="1754659" y="1787860"/>
            <a:ext cx="9520920" cy="4027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58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4" t="12514" r="2543" b="6486"/>
          <a:stretch/>
        </p:blipFill>
        <p:spPr>
          <a:xfrm>
            <a:off x="4596714" y="1213186"/>
            <a:ext cx="7193802" cy="447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1647568" y="749643"/>
            <a:ext cx="2949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CULTURA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4711" y="1375274"/>
            <a:ext cx="4068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La manera de vivir de grupos de personas – comportamientos, creencias, valores y símbolos – que ellos aceptan, generalmente sin pensarlo y que son transmitidos a través de </a:t>
            </a:r>
          </a:p>
          <a:p>
            <a:r>
              <a:rPr lang="es-ES" sz="2400" b="1" dirty="0" smtClean="0"/>
              <a:t>la comunicación y la imitación de una generación a la siguiente.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73202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52153" y="388091"/>
            <a:ext cx="9720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La cultura no existe, sino que existen las personas que </a:t>
            </a:r>
          </a:p>
          <a:p>
            <a:pPr algn="ctr"/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encarnan determinada cultura o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“lentes culturales”,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que le permite comunicarse, organizarse y darle sentido a su vida</a:t>
            </a:r>
            <a:endParaRPr lang="es-ES" sz="24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4098" name="Picture 2" descr="Resultado de imagen de paisaje a travÃ©s de gaf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b="10418"/>
          <a:stretch/>
        </p:blipFill>
        <p:spPr bwMode="auto">
          <a:xfrm>
            <a:off x="2273645" y="1235564"/>
            <a:ext cx="8444814" cy="4563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Características de las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CULTURAS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282249" y="1612199"/>
            <a:ext cx="42919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1.- Se aprende</a:t>
            </a:r>
          </a:p>
          <a:p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Se transmite a través de </a:t>
            </a:r>
          </a:p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los grupos primarios y </a:t>
            </a:r>
          </a:p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secundarios de     </a:t>
            </a:r>
          </a:p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socialización</a:t>
            </a:r>
          </a:p>
          <a:p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3.- Es estable</a:t>
            </a:r>
          </a:p>
          <a:p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4.- Cambia muy </a:t>
            </a:r>
          </a:p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lentamente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Resultado de imagen de Cultu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9" y="985669"/>
            <a:ext cx="6375352" cy="4781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8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5" y="527973"/>
            <a:ext cx="9504172" cy="570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3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14400" y="551934"/>
            <a:ext cx="10305535" cy="3196282"/>
          </a:xfrm>
          <a:prstGeom prst="rect">
            <a:avLst/>
          </a:prstGeom>
          <a:solidFill>
            <a:schemeClr val="tx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600" b="1" dirty="0" smtClean="0">
                <a:latin typeface="Arial Rounded MT Bold" panose="020F0704030504030204" pitchFamily="34" charset="0"/>
              </a:rPr>
              <a:t>NOSOTROS</a:t>
            </a:r>
            <a:endParaRPr lang="es-ES" sz="9600" b="1" dirty="0">
              <a:latin typeface="Arial Rounded MT Bold" panose="020F07040305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14832" y="3616410"/>
            <a:ext cx="6367849" cy="2883243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3822731" y="4045527"/>
            <a:ext cx="448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ELLOS</a:t>
            </a:r>
            <a:endParaRPr lang="es-ES" sz="96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23053" y="880949"/>
            <a:ext cx="8276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El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MUNDO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a  través de la lente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CULTURAL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27102" r="14334" b="2306"/>
          <a:stretch/>
        </p:blipFill>
        <p:spPr>
          <a:xfrm>
            <a:off x="1823053" y="1502669"/>
            <a:ext cx="8748763" cy="386692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CuadroTexto 5"/>
          <p:cNvSpPr txBox="1"/>
          <p:nvPr/>
        </p:nvSpPr>
        <p:spPr>
          <a:xfrm>
            <a:off x="4256067" y="4206206"/>
            <a:ext cx="6477735" cy="17851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No vemos al mundo tal cual es, sino </a:t>
            </a:r>
          </a:p>
          <a:p>
            <a:r>
              <a:rPr lang="es-ES" sz="2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que lo vemos desde lo que somos</a:t>
            </a:r>
          </a:p>
          <a:p>
            <a:endParaRPr lang="es-ES" sz="1400" b="1" dirty="0" smtClean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No vemos a los otros como son, sino </a:t>
            </a:r>
          </a:p>
          <a:p>
            <a:r>
              <a:rPr lang="es-ES" sz="24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desde lo que somos</a:t>
            </a:r>
            <a:endParaRPr lang="es-ES" sz="2400" b="1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4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68346" y="411892"/>
            <a:ext cx="672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El témpano o iceberg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CULTURAL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25040" r="45926" b="2952"/>
          <a:stretch/>
        </p:blipFill>
        <p:spPr>
          <a:xfrm>
            <a:off x="1927655" y="1289587"/>
            <a:ext cx="5338120" cy="51606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7619999" y="1824514"/>
            <a:ext cx="246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VISIBLE</a:t>
            </a:r>
            <a:endParaRPr lang="es-ES" b="1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7685903" y="2965622"/>
            <a:ext cx="305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PARCIALMENTE VISIBLE</a:t>
            </a:r>
            <a:endParaRPr lang="es-ES" b="1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685903" y="4028303"/>
            <a:ext cx="280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VALORES CENTRALES</a:t>
            </a:r>
            <a:endParaRPr lang="es-ES" b="1" i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7619999" y="5465233"/>
            <a:ext cx="348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PRESUNCIONES BÁSICAS</a:t>
            </a:r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430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5" t="23339" r="1706"/>
          <a:stretch/>
        </p:blipFill>
        <p:spPr>
          <a:xfrm>
            <a:off x="2558472" y="2170545"/>
            <a:ext cx="8934974" cy="41933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28552" y="1588915"/>
            <a:ext cx="5107957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A.- E l encuentro con    </a:t>
            </a:r>
          </a:p>
          <a:p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 lo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“DIFERENTE“ es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un   </a:t>
            </a:r>
          </a:p>
          <a:p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proceso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y pasa </a:t>
            </a:r>
          </a:p>
          <a:p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 por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diferentes </a:t>
            </a:r>
          </a:p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  etapas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81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804087" y="708454"/>
            <a:ext cx="8081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“Estamos invitadas a hacer de la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     </a:t>
            </a:r>
          </a:p>
          <a:p>
            <a:pPr algn="ctr"/>
            <a:r>
              <a:rPr lang="es-E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u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 estilo de vida que nos haga más fieles al   </a:t>
            </a:r>
          </a:p>
          <a:p>
            <a:pPr algn="ctr"/>
            <a:r>
              <a:rPr lang="es-E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2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seguimiento de Jesús y la construcción del Reino”</a:t>
            </a:r>
            <a:endParaRPr lang="es-ES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1028" name="Picture 4" descr="http://www.vidimusdominum.org/en/wp-content/uploads/sites/2/2018/10/UISG-Sinodo-suo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8" b="6744"/>
          <a:stretch/>
        </p:blipFill>
        <p:spPr bwMode="auto">
          <a:xfrm>
            <a:off x="0" y="2671367"/>
            <a:ext cx="12192000" cy="365540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64044" y="650789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¿Cómo vivir la vida en clave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INTERCULTURAL?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17297" r="-80" b="16516"/>
          <a:stretch/>
        </p:blipFill>
        <p:spPr>
          <a:xfrm>
            <a:off x="1197820" y="1845274"/>
            <a:ext cx="10274157" cy="453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4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5018" y="591126"/>
            <a:ext cx="9919855" cy="2087419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b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AR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 hacer entonces para abrirnos a esta realidad </a:t>
            </a: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AR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multiculturalidad y comenzar a vivir en clave </a:t>
            </a: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interculturalidad?</a:t>
            </a:r>
            <a:b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71270" y="2460866"/>
            <a:ext cx="107076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vencer el temor </a:t>
            </a:r>
            <a:r>
              <a:rPr lang="es-AR" sz="3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  <a:p>
            <a:r>
              <a:rPr lang="es-AR" sz="3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peligrosa </a:t>
            </a:r>
            <a:r>
              <a:rPr lang="es-AR" sz="3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 tole-</a:t>
            </a:r>
          </a:p>
          <a:p>
            <a:r>
              <a:rPr lang="es-AR" sz="3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rancia </a:t>
            </a:r>
            <a: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 “diferente” </a:t>
            </a:r>
            <a:endParaRPr lang="es-AR" sz="3200" b="1" i="1" dirty="0" smtClean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AR" sz="3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comenzar a salir al </a:t>
            </a:r>
            <a:endParaRPr lang="es-AR" sz="3200" b="1" i="1" dirty="0" smtClean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AR" sz="3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encuentro </a:t>
            </a:r>
            <a: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otro y de </a:t>
            </a:r>
            <a:endParaRPr lang="es-AR" sz="3200" b="1" i="1" dirty="0" smtClean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AR" sz="3200" b="1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otra</a:t>
            </a:r>
            <a: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/>
          </a:p>
        </p:txBody>
      </p:sp>
      <p:pic>
        <p:nvPicPr>
          <p:cNvPr id="2050" name="Picture 2" descr="Resultado de imagen de vivir la intercultura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43" y="2460866"/>
            <a:ext cx="6667500" cy="41623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8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472623" y="545259"/>
            <a:ext cx="486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VIDA  INTERCULTURAL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16382" y="1609624"/>
            <a:ext cx="44334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1.- Una Vocación</a:t>
            </a:r>
          </a:p>
          <a:p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2.- Un Don </a:t>
            </a:r>
          </a:p>
          <a:p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 de la Gracia</a:t>
            </a:r>
          </a:p>
          <a:p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3.- Una opción </a:t>
            </a:r>
          </a:p>
          <a:p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de vida a ser     </a:t>
            </a:r>
          </a:p>
          <a:p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intencionalmente </a:t>
            </a:r>
          </a:p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   construida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17996" r="2741" b="6415"/>
          <a:stretch/>
        </p:blipFill>
        <p:spPr>
          <a:xfrm>
            <a:off x="5027086" y="1413165"/>
            <a:ext cx="6730805" cy="3613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313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9694" y="1324475"/>
            <a:ext cx="330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1.- Preparación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8" t="3331" r="1962" b="5650"/>
          <a:stretch/>
        </p:blipFill>
        <p:spPr>
          <a:xfrm>
            <a:off x="6104737" y="1776376"/>
            <a:ext cx="5362833" cy="3970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764154" y="2251121"/>
            <a:ext cx="49411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1.- Conocimiento básico de las culturas y, sobre todo, de las </a:t>
            </a:r>
            <a:r>
              <a:rPr lang="es-E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diferencias</a:t>
            </a:r>
          </a:p>
          <a:p>
            <a:endParaRPr lang="es-ES" sz="2400" b="1" dirty="0"/>
          </a:p>
          <a:p>
            <a:r>
              <a:rPr lang="es-ES" sz="2400" b="1" dirty="0" smtClean="0"/>
              <a:t>2,. Creación de un </a:t>
            </a:r>
            <a:r>
              <a:rPr lang="es-E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“espacio seguro”</a:t>
            </a:r>
          </a:p>
          <a:p>
            <a:endParaRPr lang="es-ES" sz="2400" b="1" dirty="0"/>
          </a:p>
          <a:p>
            <a:r>
              <a:rPr lang="es-ES" sz="2400" b="1" dirty="0" smtClean="0"/>
              <a:t>3.- Diversidad de estrategias para alentar la </a:t>
            </a:r>
            <a:r>
              <a:rPr lang="es-E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</a:t>
            </a:r>
            <a:r>
              <a:rPr lang="es-ES" sz="2400" b="1" dirty="0" smtClean="0"/>
              <a:t> y mantener la </a:t>
            </a:r>
            <a:r>
              <a:rPr lang="es-E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motivación</a:t>
            </a:r>
            <a:endParaRPr lang="es-ES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857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44092" y="1351005"/>
            <a:ext cx="632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2.- Intencionalidad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7" t="30962" r="6880" b="6103"/>
          <a:stretch/>
        </p:blipFill>
        <p:spPr>
          <a:xfrm>
            <a:off x="6127666" y="1837038"/>
            <a:ext cx="5456829" cy="3945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880315" y="2071779"/>
            <a:ext cx="5114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1.- Uso de herramientas que </a:t>
            </a:r>
          </a:p>
          <a:p>
            <a:r>
              <a:rPr lang="es-ES" sz="2400" b="1" i="1" dirty="0" smtClean="0"/>
              <a:t>      favorezcan:</a:t>
            </a:r>
          </a:p>
          <a:p>
            <a:pPr marL="342900" indent="-342900">
              <a:buAutoNum type="alphaLcParenR"/>
            </a:pPr>
            <a:r>
              <a:rPr lang="es-ES" sz="2400" b="1" i="1" dirty="0" smtClean="0"/>
              <a:t>La comunicación</a:t>
            </a:r>
          </a:p>
          <a:p>
            <a:pPr marL="342900" indent="-342900">
              <a:buAutoNum type="alphaLcParenR"/>
            </a:pPr>
            <a:r>
              <a:rPr lang="es-ES" sz="2400" b="1" i="1" dirty="0" smtClean="0"/>
              <a:t>La resolución de conflictos</a:t>
            </a:r>
          </a:p>
          <a:p>
            <a:pPr marL="342900" indent="-342900">
              <a:buAutoNum type="alphaLcParenR"/>
            </a:pPr>
            <a:endParaRPr lang="es-ES" sz="2400" b="1" i="1" dirty="0"/>
          </a:p>
          <a:p>
            <a:r>
              <a:rPr lang="es-ES" sz="2400" b="1" i="1" dirty="0" smtClean="0"/>
              <a:t>2.- Trabajo personal y comunitario que desarrollen:</a:t>
            </a:r>
          </a:p>
          <a:p>
            <a:pPr marL="342900" indent="-342900">
              <a:buAutoNum type="alphaLcParenR"/>
            </a:pPr>
            <a:r>
              <a:rPr lang="es-ES" sz="2400" b="1" i="1" dirty="0" smtClean="0"/>
              <a:t>La resiliencia</a:t>
            </a:r>
          </a:p>
          <a:p>
            <a:pPr marL="342900" indent="-342900">
              <a:buAutoNum type="alphaLcParenR"/>
            </a:pPr>
            <a:r>
              <a:rPr lang="es-ES" sz="2400" b="1" i="1" dirty="0" smtClean="0"/>
              <a:t>Detecte la mera </a:t>
            </a:r>
            <a:r>
              <a:rPr lang="es-E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“tolerancia”</a:t>
            </a:r>
            <a:endParaRPr lang="es-E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96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18984" y="601035"/>
            <a:ext cx="6391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Lucida Handwriting" panose="03010101010101010101" pitchFamily="66" charset="0"/>
              </a:rPr>
              <a:t>Comprensión de </a:t>
            </a:r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“MISION” </a:t>
            </a:r>
          </a:p>
          <a:p>
            <a:pPr algn="ctr"/>
            <a:r>
              <a:rPr lang="es-ES" sz="3200" b="1" dirty="0" smtClean="0">
                <a:latin typeface="Lucida Handwriting" panose="03010101010101010101" pitchFamily="66" charset="0"/>
              </a:rPr>
              <a:t>en cambio</a:t>
            </a:r>
            <a:endParaRPr lang="es-ES" sz="3200" b="1" dirty="0">
              <a:latin typeface="Lucida Handwriting" panose="03010101010101010101" pitchFamily="66" charset="0"/>
            </a:endParaRPr>
          </a:p>
        </p:txBody>
      </p:sp>
      <p:pic>
        <p:nvPicPr>
          <p:cNvPr id="2050" name="Picture 2" descr="Resultado de imagen de padres franciscanos misionando en los pueblos indÃ­ge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96" y="2104079"/>
            <a:ext cx="4875633" cy="30367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04735" y="5626443"/>
            <a:ext cx="3863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INTER-GENTES</a:t>
            </a:r>
            <a:endParaRPr lang="es-ES" sz="32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 descr="Resultado de imagen de Comunidad religiosa multicultu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25" y="1495769"/>
            <a:ext cx="4398892" cy="42533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rot="21365639">
            <a:off x="2354222" y="3047721"/>
            <a:ext cx="8682182" cy="2835768"/>
          </a:xfrm>
        </p:spPr>
        <p:txBody>
          <a:bodyPr>
            <a:prstTxWarp prst="textArchDown">
              <a:avLst>
                <a:gd name="adj" fmla="val 21492734"/>
              </a:avLst>
            </a:prstTxWarp>
            <a:normAutofit/>
          </a:bodyPr>
          <a:lstStyle/>
          <a:p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3.- ESPIRITUALIDAD DE LA INTERCULTURALIDAD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417234" y="867029"/>
            <a:ext cx="9705673" cy="4334632"/>
            <a:chOff x="1417234" y="867029"/>
            <a:chExt cx="9705673" cy="433463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7234" y="867029"/>
              <a:ext cx="9705673" cy="4334632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3074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6" r="6184" b="12915"/>
            <a:stretch/>
          </p:blipFill>
          <p:spPr bwMode="auto">
            <a:xfrm>
              <a:off x="4731826" y="1408671"/>
              <a:ext cx="2805795" cy="224893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58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24363" y="694908"/>
            <a:ext cx="8373485" cy="588948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SER “</a:t>
            </a:r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SIGNO” </a:t>
            </a:r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PARA  EL  MUNDO  DE  HOY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1" t="22095" r="7941" b="19636"/>
          <a:stretch/>
        </p:blipFill>
        <p:spPr>
          <a:xfrm>
            <a:off x="2530764" y="1501005"/>
            <a:ext cx="7039133" cy="395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2900219" y="5615709"/>
            <a:ext cx="8155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Nuestra fragilidad y nuestra fortaleza…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000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20551" y="742403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La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fragilidad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y el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poder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de convertirse en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signo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t="11201" r="3689" b="8312"/>
          <a:stretch/>
        </p:blipFill>
        <p:spPr>
          <a:xfrm>
            <a:off x="1505527" y="1847273"/>
            <a:ext cx="9654454" cy="465512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758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11927" y="551062"/>
            <a:ext cx="923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El riesgo de un nuevo </a:t>
            </a:r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“COLONIALISMO”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2655" y="2156724"/>
            <a:ext cx="7333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latin typeface="Arial Rounded MT Bold" panose="020F0704030504030204" pitchFamily="34" charset="0"/>
              </a:rPr>
              <a:t>… una única </a:t>
            </a:r>
            <a:r>
              <a:rPr lang="es-E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“mirada”…</a:t>
            </a:r>
          </a:p>
          <a:p>
            <a:endParaRPr lang="es-ES" sz="3600" b="1" dirty="0">
              <a:latin typeface="Arial Rounded MT Bold" panose="020F0704030504030204" pitchFamily="34" charset="0"/>
            </a:endParaRPr>
          </a:p>
          <a:p>
            <a:r>
              <a:rPr lang="es-ES" sz="3600" b="1" dirty="0" smtClean="0">
                <a:latin typeface="Arial Rounded MT Bold" panose="020F0704030504030204" pitchFamily="34" charset="0"/>
              </a:rPr>
              <a:t>… una única </a:t>
            </a:r>
            <a:r>
              <a:rPr lang="es-E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“lógica”…</a:t>
            </a:r>
          </a:p>
          <a:p>
            <a:endParaRPr lang="es-ES" sz="3600" b="1" dirty="0">
              <a:latin typeface="Arial Rounded MT Bold" panose="020F0704030504030204" pitchFamily="34" charset="0"/>
            </a:endParaRPr>
          </a:p>
          <a:p>
            <a:r>
              <a:rPr lang="es-ES" sz="3600" b="1" dirty="0" smtClean="0">
                <a:latin typeface="Arial Rounded MT Bold" panose="020F0704030504030204" pitchFamily="34" charset="0"/>
              </a:rPr>
              <a:t>…una única </a:t>
            </a:r>
            <a:r>
              <a:rPr lang="es-E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“salida” </a:t>
            </a:r>
            <a:r>
              <a:rPr lang="es-ES" sz="3600" b="1" dirty="0" smtClean="0">
                <a:latin typeface="Arial Rounded MT Bold" panose="020F0704030504030204" pitchFamily="34" charset="0"/>
              </a:rPr>
              <a:t>para </a:t>
            </a:r>
          </a:p>
          <a:p>
            <a:r>
              <a:rPr lang="es-ES" sz="3600" b="1" dirty="0">
                <a:latin typeface="Arial Rounded MT Bold" panose="020F0704030504030204" pitchFamily="34" charset="0"/>
              </a:rPr>
              <a:t> </a:t>
            </a:r>
            <a:r>
              <a:rPr lang="es-ES" sz="3600" b="1" dirty="0" smtClean="0">
                <a:latin typeface="Arial Rounded MT Bold" panose="020F0704030504030204" pitchFamily="34" charset="0"/>
              </a:rPr>
              <a:t>   los excluidos de hoy</a:t>
            </a:r>
          </a:p>
          <a:p>
            <a:endParaRPr lang="es-ES" dirty="0">
              <a:latin typeface="Arial Rounded MT Bold" panose="020F0704030504030204" pitchFamily="34" charset="0"/>
            </a:endParaRPr>
          </a:p>
          <a:p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3076" name="Picture 4" descr="Resultado de imagen de vivir la interculturalid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3"/>
          <a:stretch/>
        </p:blipFill>
        <p:spPr bwMode="auto">
          <a:xfrm>
            <a:off x="6530109" y="1835640"/>
            <a:ext cx="4580529" cy="3820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98140" y="483785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Aporte urgente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de la Vida Consagrada, HOY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3953" r="214" b="17675"/>
          <a:stretch/>
        </p:blipFill>
        <p:spPr bwMode="auto">
          <a:xfrm>
            <a:off x="2142833" y="1246909"/>
            <a:ext cx="8639175" cy="442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6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973859" y="729174"/>
            <a:ext cx="8097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Espiritualidad de la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5372" y="1952368"/>
            <a:ext cx="9580605" cy="3311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algn="just">
              <a:lnSpc>
                <a:spcPct val="107000"/>
              </a:lnSpc>
              <a:spcAft>
                <a:spcPts val="0"/>
              </a:spcAft>
            </a:pPr>
            <a:r>
              <a:rPr lang="es-AR" sz="2800" i="1" baseline="30000" dirty="0">
                <a:solidFill>
                  <a:srgbClr val="00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es-AR" sz="2800" i="1" dirty="0">
                <a:solidFill>
                  <a:srgbClr val="00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… por la fe en Cristo Jesús todos ustedes son hijos de Dios, </a:t>
            </a:r>
            <a:r>
              <a:rPr lang="es-AR" sz="2800" i="1" baseline="30000" dirty="0">
                <a:solidFill>
                  <a:srgbClr val="00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27 </a:t>
            </a:r>
            <a:r>
              <a:rPr lang="es-AR" sz="2800" i="1" dirty="0">
                <a:solidFill>
                  <a:srgbClr val="00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ya que al unirse a Cristo en el bautismo, han quedado revestidos de Cristo. </a:t>
            </a:r>
            <a:r>
              <a:rPr lang="es-AR" sz="2800" i="1" baseline="30000" dirty="0">
                <a:solidFill>
                  <a:srgbClr val="00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28 </a:t>
            </a:r>
            <a:r>
              <a:rPr lang="es-AR" sz="2800" i="1" dirty="0">
                <a:solidFill>
                  <a:srgbClr val="00000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Ya no importa el ser judío o griego, esclavo o libre, hombre o mujer; porque unidos a Cristo Jesús, todos ustedes son uno solo.”</a:t>
            </a:r>
            <a:r>
              <a:rPr lang="es-AR" sz="2800" i="1" dirty="0"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(Gal. 3,26-28)</a:t>
            </a:r>
            <a:endParaRPr lang="es-ES" sz="2800" dirty="0">
              <a:effectLst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35" y="2713766"/>
            <a:ext cx="4990714" cy="39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23388" y="529967"/>
            <a:ext cx="10593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La </a:t>
            </a:r>
            <a:r>
              <a:rPr lang="es-E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inclusividad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radical e igualitaria </a:t>
            </a:r>
          </a:p>
          <a:p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	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									en Jesús y la Iglesia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3199" y="2766654"/>
            <a:ext cx="5357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algn="just">
              <a:spcAft>
                <a:spcPts val="0"/>
              </a:spcAft>
            </a:pPr>
            <a:r>
              <a:rPr lang="es-AR" sz="2400" b="1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34 </a:t>
            </a:r>
            <a:r>
              <a:rPr lang="es-AR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Pedro entonces comenzó a hablar, y dijo: —Ahora entiendo que de veras Dios no hace diferencia entre una persona y otra, </a:t>
            </a:r>
            <a:r>
              <a:rPr lang="es-AR" sz="2400" b="1" i="1" baseline="30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35 </a:t>
            </a:r>
            <a:r>
              <a:rPr lang="es-AR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sino que en cualquier nación acepta a los que lo reverencian y hacen el bien. </a:t>
            </a:r>
            <a:endParaRPr lang="es-AR" sz="2400" i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28650" algn="r">
              <a:spcAft>
                <a:spcPts val="0"/>
              </a:spcAft>
            </a:pPr>
            <a:r>
              <a:rPr lang="es-AR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s-AR" i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Hch</a:t>
            </a:r>
            <a:r>
              <a:rPr lang="es-AR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s-AR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10,34-35)</a:t>
            </a:r>
            <a:endParaRPr lang="es-E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52946" y="2142626"/>
            <a:ext cx="439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 Conversión de Pedro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7491" y="2142626"/>
            <a:ext cx="374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La Conversión </a:t>
            </a:r>
            <a:r>
              <a:rPr lang="es-E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 </a:t>
            </a:r>
            <a:r>
              <a:rPr lang="es-E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Jesús</a:t>
            </a:r>
            <a:endParaRPr lang="es-E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r="5785"/>
          <a:stretch/>
        </p:blipFill>
        <p:spPr bwMode="auto">
          <a:xfrm>
            <a:off x="6193605" y="2692512"/>
            <a:ext cx="5762562" cy="37906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27286" y="897924"/>
            <a:ext cx="3715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Posibilidad de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3074" name="Picture 2" descr="https://www.growbogota.com/wp-content/uploads/2018/01/germinar-semil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19" y="1623266"/>
            <a:ext cx="8692862" cy="52347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16690" y="1781024"/>
            <a:ext cx="7891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Rounded MT Bold" panose="020F0704030504030204" pitchFamily="34" charset="0"/>
              </a:rPr>
              <a:t>CONVERSION y TRANSFORMACION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6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20551" y="742403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La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fragilidad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y el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poder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de convertirse en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signo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07" y="1734093"/>
            <a:ext cx="4860322" cy="445664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75723" y="2433613"/>
            <a:ext cx="48185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Se podrán convertir nuestras 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comunidades </a:t>
            </a:r>
            <a:endParaRPr lang="es-ES" sz="32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pPr lvl="0"/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en  el  signo </a:t>
            </a:r>
            <a:r>
              <a:rPr lang="es-E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que el mundo dividido, hoy, está reclamando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4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51983" y="484789"/>
            <a:ext cx="856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“Dejar ir” aquello que fue nuestra vida y nuestra pasión durante muchos años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89" y="2010208"/>
            <a:ext cx="9705975" cy="43338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/>
          <p:cNvSpPr txBox="1"/>
          <p:nvPr/>
        </p:nvSpPr>
        <p:spPr>
          <a:xfrm>
            <a:off x="5633857" y="2160913"/>
            <a:ext cx="1969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0" dirty="0" smtClean="0">
                <a:latin typeface="Algerian" panose="04020705040A02060702" pitchFamily="82" charset="0"/>
              </a:rPr>
              <a:t>E</a:t>
            </a:r>
            <a:endParaRPr lang="es-ES" sz="20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17144" r="32370" b="16903"/>
          <a:stretch/>
        </p:blipFill>
        <p:spPr bwMode="auto">
          <a:xfrm>
            <a:off x="5982006" y="947351"/>
            <a:ext cx="6209993" cy="5773802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26742" y="1123543"/>
            <a:ext cx="846026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Lucida Handwriting" panose="03010101010101010101" pitchFamily="66" charset="0"/>
              </a:rPr>
              <a:t>La vida </a:t>
            </a:r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INTERCULTURAL</a:t>
            </a:r>
          </a:p>
          <a:p>
            <a:endParaRPr lang="es-ES" sz="4400" b="1" dirty="0">
              <a:latin typeface="Lucida Handwriting" panose="03010101010101010101" pitchFamily="66" charset="0"/>
            </a:endParaRPr>
          </a:p>
          <a:p>
            <a:r>
              <a:rPr lang="es-ES" sz="4400" b="1" dirty="0" smtClean="0">
                <a:latin typeface="Lucida Handwriting" panose="03010101010101010101" pitchFamily="66" charset="0"/>
              </a:rPr>
              <a:t>como </a:t>
            </a:r>
            <a:r>
              <a:rPr lang="es-ES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signo </a:t>
            </a:r>
            <a:r>
              <a:rPr lang="es-ES" sz="4400" b="1" dirty="0" smtClean="0">
                <a:latin typeface="Lucida Handwriting" panose="03010101010101010101" pitchFamily="66" charset="0"/>
              </a:rPr>
              <a:t>de</a:t>
            </a:r>
          </a:p>
          <a:p>
            <a:endParaRPr lang="es-ES" sz="4400" b="1" dirty="0">
              <a:latin typeface="Lucida Handwriting" panose="03010101010101010101" pitchFamily="66" charset="0"/>
            </a:endParaRPr>
          </a:p>
          <a:p>
            <a:endParaRPr lang="es-ES" sz="900" b="1" dirty="0" smtClean="0">
              <a:latin typeface="Lucida Handwriting" panose="03010101010101010101" pitchFamily="66" charset="0"/>
            </a:endParaRPr>
          </a:p>
          <a:p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ESPERANZA </a:t>
            </a:r>
          </a:p>
          <a:p>
            <a:endParaRPr lang="es-ES" sz="12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Handwriting" panose="03010101010101010101" pitchFamily="66" charset="0"/>
            </a:endParaRPr>
          </a:p>
          <a:p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	</a:t>
            </a:r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					PROFÉTICA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890856" y="1187724"/>
            <a:ext cx="4322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r="35052" b="-202"/>
          <a:stretch/>
        </p:blipFill>
        <p:spPr>
          <a:xfrm>
            <a:off x="4728769" y="1530045"/>
            <a:ext cx="7389341" cy="532795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1773383" y="2014954"/>
            <a:ext cx="3694545" cy="4248726"/>
          </a:xfrm>
        </p:spPr>
        <p:txBody>
          <a:bodyPr>
            <a:noAutofit/>
          </a:bodyPr>
          <a:lstStyle/>
          <a:p>
            <a:endParaRPr lang="es-ES" sz="1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ESPACIO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LABORATORIO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 conversión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 servicio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del mundo de hoy</a:t>
            </a:r>
            <a:endParaRPr lang="es-E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23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51346" y="1177638"/>
            <a:ext cx="4756728" cy="4248726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Interculturalidad:</a:t>
            </a:r>
          </a:p>
          <a:p>
            <a:endParaRPr lang="es-ES" sz="1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ESPACIO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LABORATORIO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 conversión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 servicio </a:t>
            </a:r>
          </a:p>
          <a:p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del mundo de hoy</a:t>
            </a:r>
            <a:endParaRPr lang="es-ES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" t="2894" r="36634" b="3840"/>
          <a:stretch/>
        </p:blipFill>
        <p:spPr>
          <a:xfrm>
            <a:off x="4294908" y="628075"/>
            <a:ext cx="7255431" cy="56064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079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de refugiados e inmigran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r="15493"/>
          <a:stretch/>
        </p:blipFill>
        <p:spPr bwMode="auto">
          <a:xfrm>
            <a:off x="8090917" y="238380"/>
            <a:ext cx="3900881" cy="33798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92" y="0"/>
            <a:ext cx="6667500" cy="35242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refugiados e inmigran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604">
            <a:off x="4430241" y="715256"/>
            <a:ext cx="5112848" cy="39096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obdcv.es/wp-content/uploads/2016/12/ImageRefugiat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72747" y="3092720"/>
            <a:ext cx="3818401" cy="41820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de terroris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910"/>
            <a:ext cx="6403405" cy="34030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n de manifestaciones contra la pobre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038" y="3703340"/>
            <a:ext cx="5542142" cy="3058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sultado de imagen de manifestaciones contra la pobrez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8" y="838447"/>
            <a:ext cx="5715000" cy="38004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4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14298" y="881048"/>
            <a:ext cx="85805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algn="just">
              <a:spcAft>
                <a:spcPts val="0"/>
              </a:spcAft>
              <a:tabLst>
                <a:tab pos="4972050" algn="l"/>
                <a:tab pos="5029200" algn="l"/>
              </a:tabLst>
            </a:pPr>
            <a:r>
              <a:rPr lang="es-ES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“Debido a que la humanidad se ha vuelto tan escandalosamente separada y opuesta, nosotros (individualmente y corporativamente) debemos hacer una elección. O preferimos seguir pecando, por exclusión y mantenimiento de límites, o resolvemos aceptar hoy la opción radical de Dios para la humanidad y, con la ayuda de Dios y nuestra firmeza, cambiar nuestras vidas. No hay tercer camino. </a:t>
            </a:r>
            <a:r>
              <a:rPr lang="es-419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Ambos, el futuro de la humanidad y de la Iglesia pueden depender de esto”</a:t>
            </a:r>
            <a:r>
              <a:rPr lang="it-IT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A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Anthony </a:t>
            </a:r>
            <a:r>
              <a:rPr lang="es-A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Gittins</a:t>
            </a:r>
            <a:r>
              <a:rPr lang="es-A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904" y="2807941"/>
            <a:ext cx="4986960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03" y="1163781"/>
            <a:ext cx="5442759" cy="51185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169772" y="807309"/>
            <a:ext cx="1021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 de relaciones de diferentes entre </a:t>
            </a:r>
            <a:r>
              <a:rPr lang="es-E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CULTURAS</a:t>
            </a:r>
            <a:endParaRPr lang="es-E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89685" y="2554429"/>
            <a:ext cx="63513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/>
              <a:t>Servicio mutuo en igualdad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1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/>
              <a:t>Empoderamiento mutuo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1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/>
              <a:t>Diálogo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1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/>
              <a:t>Encuentro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1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b="1" dirty="0" smtClean="0"/>
              <a:t>Inculturación e </a:t>
            </a:r>
            <a:r>
              <a:rPr lang="es-ES" sz="2800" b="1" dirty="0" err="1" smtClean="0"/>
              <a:t>interculturación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83611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71817" y="683740"/>
            <a:ext cx="819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Esperanza profética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para la Humanidad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41" y="1664044"/>
            <a:ext cx="9753600" cy="46627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458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2" y="790304"/>
            <a:ext cx="4934465" cy="55610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876">
            <a:off x="5132098" y="125878"/>
            <a:ext cx="3786765" cy="25154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217">
            <a:off x="5200351" y="3342647"/>
            <a:ext cx="3810000" cy="2857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vongd.org/ficheros/imagenes/inundaciones_peru_mar17_cabecer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6" t="525" r="25631" b="-525"/>
          <a:stretch/>
        </p:blipFill>
        <p:spPr bwMode="auto">
          <a:xfrm>
            <a:off x="7977468" y="3654814"/>
            <a:ext cx="3932129" cy="32106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eldiariodebuenosaires.com/files/2015/08/Refugiado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2" r="26606"/>
          <a:stretch/>
        </p:blipFill>
        <p:spPr bwMode="auto">
          <a:xfrm>
            <a:off x="8849241" y="161440"/>
            <a:ext cx="3196281" cy="34290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 rot="587016">
            <a:off x="5690986" y="2882504"/>
            <a:ext cx="635103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atin typeface="Arial Rounded MT Bold" panose="020F0704030504030204" pitchFamily="34" charset="0"/>
              </a:rPr>
              <a:t>BUEN    SAMARITANO,   HOY</a:t>
            </a:r>
            <a:endParaRPr lang="es-ES" sz="32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2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957384" y="799070"/>
            <a:ext cx="6013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El Reino que inauguró Jesús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t="24461" r="18942" b="5564"/>
          <a:stretch/>
        </p:blipFill>
        <p:spPr>
          <a:xfrm>
            <a:off x="1754660" y="1756158"/>
            <a:ext cx="8937803" cy="446890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4908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17144" r="32370" b="16903"/>
          <a:stretch/>
        </p:blipFill>
        <p:spPr bwMode="auto">
          <a:xfrm>
            <a:off x="5982006" y="947351"/>
            <a:ext cx="6209993" cy="5773802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51672" y="415089"/>
            <a:ext cx="84602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 smtClean="0">
                <a:solidFill>
                  <a:prstClr val="black"/>
                </a:solidFill>
                <a:latin typeface="Lucida Handwriting" panose="03010101010101010101" pitchFamily="66" charset="0"/>
              </a:rPr>
              <a:t>¿Puede la </a:t>
            </a:r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Handwriting" panose="03010101010101010101" pitchFamily="66" charset="0"/>
              </a:rPr>
              <a:t>VIDA</a:t>
            </a:r>
            <a:r>
              <a:rPr lang="es-ES" sz="3200" b="1" dirty="0" smtClean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Lucida Handwriting" panose="03010101010101010101" pitchFamily="66" charset="0"/>
              </a:rPr>
              <a:t>INTERCULTURAL</a:t>
            </a:r>
            <a:endParaRPr lang="es-ES" sz="3200" b="1" dirty="0">
              <a:solidFill>
                <a:prstClr val="black"/>
              </a:solidFill>
              <a:latin typeface="Lucida Handwriting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s-ES" sz="3200" b="1" dirty="0" smtClean="0">
                <a:solidFill>
                  <a:prstClr val="black"/>
                </a:solidFill>
                <a:latin typeface="Lucida Handwriting" panose="03010101010101010101" pitchFamily="66" charset="0"/>
              </a:rPr>
              <a:t>convertirse en una </a:t>
            </a:r>
          </a:p>
          <a:p>
            <a:pPr>
              <a:lnSpc>
                <a:spcPct val="150000"/>
              </a:lnSpc>
            </a:pPr>
            <a:r>
              <a:rPr lang="es-ES" sz="3200" b="1" dirty="0" smtClean="0">
                <a:solidFill>
                  <a:prstClr val="black"/>
                </a:solidFill>
                <a:latin typeface="Lucida Handwriting" panose="03010101010101010101" pitchFamily="66" charset="0"/>
              </a:rPr>
              <a:t>de las semillas con </a:t>
            </a:r>
          </a:p>
          <a:p>
            <a:pPr>
              <a:lnSpc>
                <a:spcPct val="150000"/>
              </a:lnSpc>
            </a:pPr>
            <a:r>
              <a:rPr lang="es-ES" sz="3200" b="1" dirty="0" smtClean="0">
                <a:solidFill>
                  <a:prstClr val="black"/>
                </a:solidFill>
                <a:latin typeface="Lucida Handwriting" panose="03010101010101010101" pitchFamily="66" charset="0"/>
              </a:rPr>
              <a:t>germen de</a:t>
            </a:r>
          </a:p>
          <a:p>
            <a:pPr>
              <a:lnSpc>
                <a:spcPct val="150000"/>
              </a:lnSpc>
            </a:pP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Lucida Handwriting" panose="03010101010101010101" pitchFamily="66" charset="0"/>
              </a:rPr>
              <a:t>ESPERANZA PROFÉTICA</a:t>
            </a:r>
          </a:p>
          <a:p>
            <a:pPr>
              <a:lnSpc>
                <a:spcPct val="150000"/>
              </a:lnSpc>
            </a:pP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que queremos sembrar </a:t>
            </a:r>
          </a:p>
          <a:p>
            <a:pPr>
              <a:lnSpc>
                <a:spcPct val="150000"/>
              </a:lnSpc>
            </a:pP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en el mundo de hoy </a:t>
            </a:r>
          </a:p>
          <a:p>
            <a:pPr>
              <a:lnSpc>
                <a:spcPct val="150000"/>
              </a:lnSpc>
            </a:pP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Handwriting" panose="03010101010101010101" pitchFamily="66" charset="0"/>
              </a:rPr>
              <a:t>como mujeres consagradas?</a:t>
            </a:r>
            <a:endParaRPr lang="es-E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3896" y="1367481"/>
            <a:ext cx="5047262" cy="5058033"/>
          </a:xfrm>
        </p:spPr>
        <p:txBody>
          <a:bodyPr>
            <a:normAutofit fontScale="90000"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s-A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Clarificación </a:t>
            </a: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conceptos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b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interculturalidad y otros a él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relacionados</a:t>
            </a:r>
            <a:b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2.-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</a:t>
            </a: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vivir en clave intercultural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3.-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debilidad y el poder de convertirse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en signo</a:t>
            </a:r>
            <a:b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4.-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urgencia de una opción intencional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desde </a:t>
            </a:r>
            <a:r>
              <a:rPr lang="es-A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profecía y para </a:t>
            </a:r>
            <a:r>
              <a:rPr lang="es-A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esperanza</a:t>
            </a: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A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2400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2" y="1367481"/>
            <a:ext cx="6229918" cy="46724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1" t="37732" r="9589" b="19311"/>
          <a:stretch/>
        </p:blipFill>
        <p:spPr>
          <a:xfrm>
            <a:off x="6573794" y="2578442"/>
            <a:ext cx="5012121" cy="30315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44092" y="1351005"/>
            <a:ext cx="583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1.- MULTICULTURALIDAD</a:t>
            </a:r>
            <a:endParaRPr 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6" y="2273643"/>
            <a:ext cx="6167568" cy="4105838"/>
          </a:xfrm>
          <a:prstGeom prst="ellipse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9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44092" y="1351005"/>
            <a:ext cx="632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2.- Experiencia  </a:t>
            </a:r>
            <a:r>
              <a:rPr lang="es-E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trans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-cultural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2" t="48272" r="7899" b="12314"/>
          <a:stretch/>
        </p:blipFill>
        <p:spPr>
          <a:xfrm>
            <a:off x="5741773" y="3212757"/>
            <a:ext cx="5983358" cy="2100647"/>
          </a:xfrm>
          <a:prstGeom prst="rect">
            <a:avLst/>
          </a:prstGeom>
        </p:spPr>
      </p:pic>
      <p:pic>
        <p:nvPicPr>
          <p:cNvPr id="2050" name="Picture 2" descr="Resultado de imagen de transculturaciÃ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9" y="2437070"/>
            <a:ext cx="4835669" cy="3642454"/>
          </a:xfrm>
          <a:prstGeom prst="ellipse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54660" y="428367"/>
            <a:ext cx="1059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Hacia el concepto de </a:t>
            </a:r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INTERCULTURALIDAD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54660" y="1345651"/>
            <a:ext cx="822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B.- Posibles RIESGOS a tener </a:t>
            </a:r>
            <a:r>
              <a:rPr lang="es-ES" sz="3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encuenta</a:t>
            </a:r>
            <a:endParaRPr lang="es-ES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68843" y="2084173"/>
            <a:ext cx="276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a) </a:t>
            </a:r>
            <a:r>
              <a:rPr lang="es-ES" sz="2400" b="1" dirty="0" err="1" smtClean="0"/>
              <a:t>Maternalismo</a:t>
            </a:r>
            <a:endParaRPr lang="es-ES" sz="24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713838" y="2084173"/>
            <a:ext cx="311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b) Aislamiento</a:t>
            </a:r>
            <a:endParaRPr lang="es-ES" sz="2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4656" t="54754" r="2165" b="8012"/>
          <a:stretch/>
        </p:blipFill>
        <p:spPr>
          <a:xfrm>
            <a:off x="6713838" y="2850292"/>
            <a:ext cx="4798877" cy="2529016"/>
          </a:xfrm>
          <a:prstGeom prst="rect">
            <a:avLst/>
          </a:prstGeom>
        </p:spPr>
      </p:pic>
      <p:pic>
        <p:nvPicPr>
          <p:cNvPr id="1026" name="Picture 2" descr="Resultado de imagen de Maternalis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21" y="2957384"/>
            <a:ext cx="4342669" cy="314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4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828</TotalTime>
  <Words>828</Words>
  <Application>Microsoft Office PowerPoint</Application>
  <PresentationFormat>Panorámica</PresentationFormat>
  <Paragraphs>183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60" baseType="lpstr">
      <vt:lpstr>Adobe Gothic Std B</vt:lpstr>
      <vt:lpstr>Aharoni</vt:lpstr>
      <vt:lpstr>Algerian</vt:lpstr>
      <vt:lpstr>Arial</vt:lpstr>
      <vt:lpstr>Arial Rounded MT Bold</vt:lpstr>
      <vt:lpstr>Calibri</vt:lpstr>
      <vt:lpstr>Calibri Light</vt:lpstr>
      <vt:lpstr>Century Gothic</vt:lpstr>
      <vt:lpstr>Lucida Handwriting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1.- Clarificación de los conceptos de       interculturalidad y otros a él        relacionados  2.- ¿Cómo vivir en clave intercultural?  3.- La debilidad y el poder de convertirse        en signo  4.- La urgencia de una opción intencional       desde la profecía y para la esperanza  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¿Qué hacer entonces para abrirnos a esta realidad  de la multiculturalidad y comenzar a vivir en clave  de interculturalidad?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Rosario Snchez Benito</dc:creator>
  <cp:lastModifiedBy>Windows User</cp:lastModifiedBy>
  <cp:revision>71</cp:revision>
  <dcterms:created xsi:type="dcterms:W3CDTF">2019-05-31T15:25:02Z</dcterms:created>
  <dcterms:modified xsi:type="dcterms:W3CDTF">2019-06-25T07:37:54Z</dcterms:modified>
</cp:coreProperties>
</file>