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61" r:id="rId2"/>
    <p:sldId id="265" r:id="rId3"/>
    <p:sldId id="266" r:id="rId4"/>
    <p:sldId id="264" r:id="rId5"/>
    <p:sldId id="260" r:id="rId6"/>
    <p:sldId id="268" r:id="rId7"/>
    <p:sldId id="269" r:id="rId8"/>
    <p:sldId id="271" r:id="rId9"/>
    <p:sldId id="256" r:id="rId10"/>
    <p:sldId id="257" r:id="rId11"/>
    <p:sldId id="267" r:id="rId12"/>
    <p:sldId id="272" r:id="rId13"/>
    <p:sldId id="273" r:id="rId14"/>
    <p:sldId id="274" r:id="rId15"/>
    <p:sldId id="262" r:id="rId16"/>
    <p:sldId id="275" r:id="rId17"/>
    <p:sldId id="276" r:id="rId18"/>
    <p:sldId id="258" r:id="rId19"/>
    <p:sldId id="263" r:id="rId20"/>
    <p:sldId id="277" r:id="rId21"/>
    <p:sldId id="278" r:id="rId22"/>
    <p:sldId id="279" r:id="rId23"/>
    <p:sldId id="280" r:id="rId24"/>
    <p:sldId id="259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C5CEB-CD21-415B-8637-FAFD5AC576A2}" type="datetimeFigureOut">
              <a:rPr lang="es-ES" smtClean="0"/>
              <a:t>12/12/2018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0BA95-D30D-4582-9771-CD1282C56C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13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73382" y="373433"/>
            <a:ext cx="989214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5000"/>
              </a:lnSpc>
              <a:spcAft>
                <a:spcPts val="0"/>
              </a:spcAft>
            </a:pPr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ozuka Mincho Pr6N H" panose="02020900000000000000" pitchFamily="18" charset="-128"/>
                <a:ea typeface="Kozuka Mincho Pr6N H" panose="02020900000000000000" pitchFamily="18" charset="-128"/>
                <a:cs typeface="Times New Roman" panose="02020603050405020304" pitchFamily="18" charset="0"/>
              </a:rPr>
              <a:t>PREPARANDO </a:t>
            </a:r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Kozuka Mincho Pr6N H" panose="02020900000000000000" pitchFamily="18" charset="-128"/>
                <a:ea typeface="Kozuka Mincho Pr6N H" panose="02020900000000000000" pitchFamily="18" charset="-128"/>
                <a:cs typeface="Times New Roman" panose="02020603050405020304" pitchFamily="18" charset="0"/>
              </a:rPr>
              <a:t>ODRES… </a:t>
            </a:r>
            <a:r>
              <a:rPr lang="es-ES" sz="6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Resultado de imagen de El vino nuevo del Evangel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/>
          <a:stretch/>
        </p:blipFill>
        <p:spPr bwMode="auto">
          <a:xfrm>
            <a:off x="1893454" y="1435262"/>
            <a:ext cx="9284918" cy="52149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sultado de imagen de El vino nuevo del Evangel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10367" r="17862" b="28919"/>
          <a:stretch/>
        </p:blipFill>
        <p:spPr bwMode="auto">
          <a:xfrm>
            <a:off x="324263" y="2105892"/>
            <a:ext cx="4518468" cy="354989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003933" y="4258297"/>
            <a:ext cx="8431576" cy="259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E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Vivenciar que somos Familia Carismática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profundización en elementos en elementos esenciales de nuestro carisma, unida a experiencias de intercambio y comunicación entre hermanas y laicos de diferentes contextos, es apoyo para la experiencia de ser Familia Carismática.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366243" y="-210393"/>
            <a:ext cx="8014805" cy="4602072"/>
            <a:chOff x="1311529" y="-829343"/>
            <a:chExt cx="8014805" cy="4602072"/>
          </a:xfrm>
        </p:grpSpPr>
        <p:pic>
          <p:nvPicPr>
            <p:cNvPr id="7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1529" y="-43695"/>
              <a:ext cx="8014805" cy="381642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403" y="-829343"/>
              <a:ext cx="3179972" cy="453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37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Resultado de imagen de atenciÃ³n a las pobreza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4431">
            <a:off x="3064927" y="1689547"/>
            <a:ext cx="4965005" cy="27886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66650" y="4618595"/>
            <a:ext cx="9283606" cy="1936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vida nos enseña que las decisiones no se pueden postergar, aprendemos de la historia que es importante tomar decisiones a tiempo y llevarlas a cabo cuando aún se tienen fuerzas, después es difícil. Tomar una decisión, después de haberla discernido cuidadosamente, aún con el riesgo de equivocarse, siempre es mejor que no hacer nada.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" sz="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foto30af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602">
            <a:off x="198943" y="277864"/>
            <a:ext cx="4022971" cy="3017228"/>
          </a:xfrm>
          <a:prstGeom prst="rect">
            <a:avLst/>
          </a:prstGeom>
          <a:noFill/>
          <a:effectLst>
            <a:outerShdw dist="35921" dir="2700000" algn="ctr" rotWithShape="0">
              <a:srgbClr val="000000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968665" y="44343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Priorizar respuestas </a:t>
            </a:r>
            <a:endParaRPr lang="es-ES" sz="28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S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atender nuevas </a:t>
            </a:r>
            <a:r>
              <a:rPr lang="es-ES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necesidades</a:t>
            </a:r>
            <a:endParaRPr lang="es-E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99369">
            <a:off x="7424938" y="1317611"/>
            <a:ext cx="4313375" cy="30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7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37578" y="516147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DESEAMOS:</a:t>
            </a:r>
            <a:endParaRPr lang="es-E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 rot="20957423">
            <a:off x="579367" y="854428"/>
            <a:ext cx="7606840" cy="101438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Cuidar la </a:t>
            </a:r>
            <a:r>
              <a:rPr lang="es-E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calidad de vida evangélica</a:t>
            </a: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las Hermanas y Comunidades</a:t>
            </a:r>
            <a:endParaRPr lang="es-E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071687" y="2102521"/>
            <a:ext cx="6915151" cy="14754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Repensar y </a:t>
            </a:r>
            <a:r>
              <a:rPr lang="es-E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revitalizar el carisma</a:t>
            </a: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endParaRPr lang="es-ES" sz="2800" b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SzPts val="1000"/>
              <a:tabLst>
                <a:tab pos="228600" algn="l"/>
              </a:tabLst>
            </a:pPr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todo </a:t>
            </a: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dinamismo y universalidad, </a:t>
            </a:r>
            <a:endParaRPr lang="es-ES" sz="2800" b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SzPts val="1000"/>
              <a:tabLst>
                <a:tab pos="228600" algn="l"/>
              </a:tabLst>
            </a:pPr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en </a:t>
            </a: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estilo de vida y misión</a:t>
            </a:r>
            <a:endParaRPr lang="es-E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 rot="332050">
            <a:off x="713145" y="3727395"/>
            <a:ext cx="7640593" cy="19364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fidelidad a la inspiración fundacional </a:t>
            </a: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María Ana, renovar la audacia, la </a:t>
            </a:r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capa- cidad </a:t>
            </a: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riesgo, la experiencia profética en un  tiempo de reducción…</a:t>
            </a:r>
          </a:p>
        </p:txBody>
      </p:sp>
      <p:pic>
        <p:nvPicPr>
          <p:cNvPr id="7" name="il_fi" descr="http://farm3.static.flickr.com/2597/4114795805_b7bd70509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48646" y="112209"/>
            <a:ext cx="3891575" cy="545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Rettangolo 1"/>
          <p:cNvSpPr/>
          <p:nvPr/>
        </p:nvSpPr>
        <p:spPr>
          <a:xfrm rot="21388429">
            <a:off x="4352824" y="5660489"/>
            <a:ext cx="7431594" cy="73449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es-E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Inaugurar </a:t>
            </a:r>
            <a:r>
              <a:rPr lang="es-E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nuevos proyectos </a:t>
            </a:r>
            <a:r>
              <a:rPr lang="es-E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comunes…</a:t>
            </a:r>
            <a:endParaRPr lang="es-E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9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62087" y="2053197"/>
            <a:ext cx="4138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 deseo-fundante</a:t>
            </a:r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</a:p>
          <a:p>
            <a:pPr lvl="0" algn="just"/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el </a:t>
            </a:r>
            <a:r>
              <a:rPr lang="es-E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don del Espíritu </a:t>
            </a:r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dado a </a:t>
            </a:r>
          </a:p>
          <a:p>
            <a:pPr lvl="0" algn="just"/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nuestra </a:t>
            </a:r>
            <a:r>
              <a:rPr lang="es-E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Madre Fundadora</a:t>
            </a:r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26120" y="3895202"/>
            <a:ext cx="5024439" cy="170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      La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adecuación del proyecto </a:t>
            </a:r>
            <a:endParaRPr lang="es-ES" sz="2400" b="1" i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las necesidades reales </a:t>
            </a:r>
            <a:endParaRPr lang="es-ES" sz="2400" b="1" i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los 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destinatarios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de su 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misión</a:t>
            </a:r>
          </a:p>
          <a:p>
            <a:pPr lvl="0" algn="just">
              <a:spcAft>
                <a:spcPts val="0"/>
              </a:spcAft>
            </a:pP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y de la vida misma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S" sz="2400" dirty="0"/>
          </a:p>
        </p:txBody>
      </p:sp>
      <p:sp>
        <p:nvSpPr>
          <p:cNvPr id="2" name="Rettangolo 1"/>
          <p:cNvSpPr/>
          <p:nvPr/>
        </p:nvSpPr>
        <p:spPr>
          <a:xfrm>
            <a:off x="342900" y="792249"/>
            <a:ext cx="1161573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07000"/>
              </a:lnSpc>
            </a:pPr>
            <a:r>
              <a:rPr lang="es-ES" sz="32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</a:t>
            </a:r>
            <a:r>
              <a:rPr lang="es-ES" sz="32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pilares fundamentales del acontecer histórico: </a:t>
            </a:r>
            <a:endParaRPr lang="es-ES" sz="3200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2.bp.blogspot.com/-8TpJOMnumGg/UKUXZ-2NomI/AAAAAAAAAFE/3gfTNb5O1ws/s320/image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52" y="1446826"/>
            <a:ext cx="4182671" cy="5095642"/>
          </a:xfrm>
          <a:prstGeom prst="ellipse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9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46832" y="2185082"/>
            <a:ext cx="5339911" cy="391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Creo que podemos expresar que la novedad viene dada como pasa en cada época, por las características de nuestro momento histórico, que marcan nuestra realidad de vida religiosa hoy, también a nivel numérico</a:t>
            </a:r>
            <a:r>
              <a:rPr lang="es-E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61132" y="637876"/>
            <a:ext cx="6096000" cy="1119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E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hay de nuevo </a:t>
            </a:r>
            <a:endParaRPr lang="es-ES" sz="32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E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en </a:t>
            </a:r>
            <a:r>
              <a:rPr lang="es-E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estos procesos?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l_fi" descr="http://farm3.static.flickr.com/2597/4114795805_b7bd70509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1532" y="309742"/>
            <a:ext cx="407196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4631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6" r="8947"/>
          <a:stretch/>
        </p:blipFill>
        <p:spPr bwMode="auto">
          <a:xfrm>
            <a:off x="1223693" y="274467"/>
            <a:ext cx="10472001" cy="64529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89948" y="806312"/>
            <a:ext cx="8419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Kristen ITC" panose="03050502040202030202" pitchFamily="66" charset="0"/>
              </a:rPr>
              <a:t>CAMINOS RECORRIDOS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614412" y="5208260"/>
            <a:ext cx="80471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En el caminar “inter” hay realizaciones concretas que son ayuda e </a:t>
            </a:r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impulso</a:t>
            </a:r>
            <a:r>
              <a:rPr lang="es-E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4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6220" y="375269"/>
            <a:ext cx="10637948" cy="676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i="1" dirty="0">
                <a:latin typeface="Arial" panose="020B0604020202020204" pitchFamily="34" charset="0"/>
                <a:ea typeface="Calibri" panose="020F0502020204030204" pitchFamily="34" charset="0"/>
              </a:rPr>
              <a:t>1.- </a:t>
            </a:r>
            <a:r>
              <a:rPr lang="es-ES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Relaciones interprovinciales a diferentes niveles</a:t>
            </a:r>
            <a:endParaRPr lang="es-ES" sz="2000" dirty="0"/>
          </a:p>
          <a:p>
            <a:pPr algn="just">
              <a:spcAft>
                <a:spcPts val="0"/>
              </a:spcAft>
            </a:pPr>
            <a:r>
              <a:rPr lang="es-ES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endParaRPr lang="es-ES" sz="2000" dirty="0"/>
          </a:p>
          <a:p>
            <a:pPr algn="just">
              <a:spcAft>
                <a:spcPts val="0"/>
              </a:spcAft>
            </a:pPr>
            <a:r>
              <a:rPr lang="es-ES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s-ES" b="1" i="1" dirty="0">
                <a:latin typeface="Arial" panose="020B0604020202020204" pitchFamily="34" charset="0"/>
                <a:ea typeface="Calibri" panose="020F0502020204030204" pitchFamily="34" charset="0"/>
              </a:rPr>
              <a:t>.- </a:t>
            </a:r>
            <a:r>
              <a:rPr lang="es-ES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Noviciado Interprovincial y </a:t>
            </a:r>
            <a:r>
              <a:rPr lang="es-ES" sz="20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General</a:t>
            </a:r>
            <a:endParaRPr lang="es-ES" sz="2000" dirty="0"/>
          </a:p>
          <a:p>
            <a:pPr lvl="4" algn="just"/>
            <a:r>
              <a:rPr lang="es-ES" b="1" i="1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s-ES" i="1" dirty="0" smtClean="0">
                <a:latin typeface="Arial" panose="020B0604020202020204" pitchFamily="34" charset="0"/>
                <a:ea typeface="Calibri" panose="020F0502020204030204" pitchFamily="34" charset="0"/>
              </a:rPr>
              <a:t>Las 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nuevas generaciones tienen ya una </a:t>
            </a:r>
            <a:r>
              <a:rPr lang="es-ES" i="1" dirty="0" smtClean="0">
                <a:latin typeface="Arial" panose="020B0604020202020204" pitchFamily="34" charset="0"/>
                <a:ea typeface="Calibri" panose="020F0502020204030204" pitchFamily="34" charset="0"/>
              </a:rPr>
              <a:t>conciencia 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de universalidad y de pertenencia que se apoya en una formación común y en unas relaciones mutuas.</a:t>
            </a:r>
            <a:endParaRPr lang="es-ES" i="1" dirty="0"/>
          </a:p>
          <a:p>
            <a:pPr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2000" dirty="0"/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3.- UNIFICACIÓN: Provincias de España y Portugal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4" indent="449580" algn="just">
              <a:lnSpc>
                <a:spcPct val="107000"/>
              </a:lnSpc>
              <a:spcBef>
                <a:spcPts val="600"/>
              </a:spcBef>
            </a:pPr>
            <a:r>
              <a:rPr lang="es-ES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Hermanas han buscado esa "tierra común" donde se reconocen y en la que se sienten capaces de unir fuerzas en favor del Reino y ya está generando una interconexión que nos permite buscar y discernir juntas el futuro</a:t>
            </a:r>
            <a:r>
              <a:rPr lang="es-ES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2000" b="1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4.- REGIONALIZACIÓN: Países de América del Sur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4" indent="449580" algn="just">
              <a:lnSpc>
                <a:spcPct val="107000"/>
              </a:lnSpc>
              <a:spcBef>
                <a:spcPts val="600"/>
              </a:spcBef>
            </a:pPr>
            <a:r>
              <a:rPr lang="es-ES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Desde </a:t>
            </a:r>
            <a:r>
              <a:rPr lang="es-ES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b="1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“Mesa Compartida”</a:t>
            </a:r>
            <a:r>
              <a:rPr lang="es-ES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nos reconocernos mutuamente como hermanas en la diversidad cultural y en el modo diversificado, también, de encarnar el Carisma de María Ana </a:t>
            </a:r>
            <a:r>
              <a:rPr lang="es-ES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Mogas…</a:t>
            </a:r>
            <a:endParaRPr lang="es-E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2000" b="1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5.- FUNDACION: Colegios de </a:t>
            </a:r>
            <a:r>
              <a:rPr lang="es-ES" sz="2000" b="1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España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4" algn="just"/>
            <a:r>
              <a:rPr lang="es-ES" i="1" dirty="0" smtClean="0">
                <a:latin typeface="Arial" panose="020B0604020202020204" pitchFamily="34" charset="0"/>
                <a:ea typeface="Calibri" panose="020F0502020204030204" pitchFamily="34" charset="0"/>
              </a:rPr>
              <a:t>	Para contar 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con una estructura jurídica que dé estabilidad y permanencia a la educación en nuestros Centros Educativos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S" dirty="0"/>
          </a:p>
          <a:p>
            <a:pPr algn="just">
              <a:spcAft>
                <a:spcPts val="0"/>
              </a:spcAft>
            </a:pPr>
            <a:r>
              <a:rPr lang="es-ES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/>
          </a:p>
          <a:p>
            <a:pPr algn="just">
              <a:spcAft>
                <a:spcPts val="0"/>
              </a:spcAft>
            </a:pPr>
            <a:r>
              <a:rPr lang="es-ES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6.- Regiones de África y de </a:t>
            </a:r>
            <a:r>
              <a:rPr lang="es-ES" sz="20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Europa ?</a:t>
            </a:r>
            <a:endParaRPr lang="es-ES" sz="2000" dirty="0"/>
          </a:p>
          <a:p>
            <a:pPr algn="just">
              <a:spcAft>
                <a:spcPts val="0"/>
              </a:spcAft>
            </a:pPr>
            <a:r>
              <a:rPr lang="es-ES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2000" dirty="0"/>
          </a:p>
          <a:p>
            <a:pPr marL="540385"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8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49758" y="557999"/>
            <a:ext cx="9770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FACTORES </a:t>
            </a:r>
            <a:r>
              <a:rPr lang="es-ES" sz="32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QUE IMPULSAN ESTOS </a:t>
            </a:r>
            <a:r>
              <a:rPr lang="es-ES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PROCESOS</a:t>
            </a:r>
            <a:endParaRPr lang="es-E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64379" y="3887952"/>
            <a:ext cx="955976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lvl="0" algn="just"/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Una experiencia espiritual honda porque somos </a:t>
            </a:r>
            <a:r>
              <a:rPr lang="es-ES" sz="2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cons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</a:t>
            </a:r>
            <a:r>
              <a:rPr lang="es-ES" sz="2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cientes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de que sólo desde un proceso espiritual que resitúe nuestra opción primera, es posible renovar el impulso a entregar la vida, a ponerla a disposición del señor para ir más allá…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15155" y="153817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 experiencia de la vitalidad que entraña el carisma, que nos impulsa a la disponibilidad para tender la </a:t>
            </a:r>
            <a:r>
              <a:rPr lang="es-ES" sz="2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no </a:t>
            </a:r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las mayores necesidades, allí donde sea necesario…</a:t>
            </a:r>
            <a:endParaRPr lang="es-ES" sz="2800" dirty="0">
              <a:solidFill>
                <a:prstClr val="black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155" y="792971"/>
            <a:ext cx="4389500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00076" y="3933666"/>
            <a:ext cx="93730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</a:rPr>
              <a:t>formación inicial General: Noviciado, Programas de encuentros de Junioras, 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PPP, 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</a:rPr>
              <a:t>va poniendo las bases para la vivencia de la interculturalidad  y la universalidad como un valor y como algo que es normal en nuestro estilo de vida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S" sz="2800" dirty="0"/>
          </a:p>
        </p:txBody>
      </p:sp>
      <p:sp>
        <p:nvSpPr>
          <p:cNvPr id="2" name="Rectángulo 1"/>
          <p:cNvSpPr/>
          <p:nvPr/>
        </p:nvSpPr>
        <p:spPr>
          <a:xfrm>
            <a:off x="646544" y="307371"/>
            <a:ext cx="10834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 conciencia de la responsabilidad histórica de cada uno de los Gobiernos y la atención a las señales del presente para posibilitar 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futuro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25417" y="1774270"/>
            <a:ext cx="10081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Las vivencias de internacionalidad, diferentes encuentros y reuniones… que favorecen el conocimiento, las relaciones interpersonales y una mayor acogida a la dimensión universal de la Congregación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9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42859" y="1534886"/>
            <a:ext cx="8643257" cy="485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/>
          </a:p>
          <a:p>
            <a:pPr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1.- Rasgos que marcan la pedagogía y el modo de proceder en los distintos casos</a:t>
            </a:r>
            <a:endParaRPr lang="es-ES" sz="2400" dirty="0"/>
          </a:p>
          <a:p>
            <a:pPr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2.- Lo que supone llevar </a:t>
            </a:r>
            <a:r>
              <a:rPr lang="es-ES" sz="2400" b="1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ade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</a:p>
          <a:p>
            <a:pPr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r>
              <a:rPr lang="es-ES" sz="2400" b="1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lante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estos 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procesos</a:t>
            </a:r>
          </a:p>
          <a:p>
            <a:pPr algn="just">
              <a:spcAft>
                <a:spcPts val="0"/>
              </a:spcAft>
            </a:pPr>
            <a:endParaRPr lang="es-ES" sz="2400" dirty="0"/>
          </a:p>
          <a:p>
            <a:pPr algn="just">
              <a:spcAft>
                <a:spcPts val="0"/>
              </a:spcAft>
            </a:pP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.- Retos que nos plantean</a:t>
            </a:r>
            <a:endParaRPr lang="es-ES" sz="2400" dirty="0"/>
          </a:p>
          <a:p>
            <a:pPr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2400" dirty="0"/>
          </a:p>
          <a:p>
            <a:pPr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4.- La vivencia de la </a:t>
            </a:r>
            <a:r>
              <a:rPr lang="es-ES" sz="2400" b="1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intercul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</a:p>
          <a:p>
            <a:pPr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r>
              <a:rPr lang="es-ES" sz="2400" b="1" i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turalidad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e inculturación</a:t>
            </a:r>
            <a:endParaRPr lang="es-ES" sz="2400" dirty="0"/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193230" y="871248"/>
            <a:ext cx="7381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E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PROCEDIMIENTO en los PROCESOS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6" name="Picture 2" descr="puzzle-color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7" y="2442006"/>
            <a:ext cx="5504873" cy="44011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1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76664" y="5746997"/>
            <a:ext cx="876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¿De  qué vino nuevo nos habla Jesús?</a:t>
            </a:r>
            <a:endParaRPr kumimoji="0" lang="es-E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</p:txBody>
      </p:sp>
      <p:pic>
        <p:nvPicPr>
          <p:cNvPr id="4" name="Imagen 3" descr="D:\vino nuevo_bord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63" y="600364"/>
            <a:ext cx="9217891" cy="503381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976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82144" y="141515"/>
            <a:ext cx="108151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prstClr val="black"/>
              </a:solidFill>
            </a:endParaRPr>
          </a:p>
          <a:p>
            <a:pPr algn="just"/>
            <a:r>
              <a:rPr lang="es-E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1.- Rasgos que marcan la pedagogía y el modo de proceder  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57128" y="1072282"/>
            <a:ext cx="11171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contacto, análisis de la realidad:</a:t>
            </a:r>
            <a:endParaRPr lang="es-E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Symbol" panose="05050102010706020507" pitchFamily="18" charset="2"/>
              <a:buBlip>
                <a:blip r:embed="rId2"/>
              </a:buBlip>
            </a:pP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Profundizar en la realidad del mundo actual, de la Iglesia, de la Vida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Religiosa…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800100" lvl="1" indent="-342900" algn="just">
              <a:buFont typeface="Symbol" panose="05050102010706020507" pitchFamily="18" charset="2"/>
              <a:buBlip>
                <a:blip r:embed="rId2"/>
              </a:buBlip>
            </a:pP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Tomar conciencia de los recursos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tenemos en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presente para construir el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futuro…</a:t>
            </a:r>
            <a:endParaRPr lang="es-E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Symbol" panose="05050102010706020507" pitchFamily="18" charset="2"/>
              <a:buBlip>
                <a:blip r:embed="rId2"/>
              </a:buBlip>
            </a:pP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Motivar la creación de un clima de confianza, de esperanza, de respeto y de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libertad…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11827" y="3228780"/>
            <a:ext cx="984926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71700" lvl="4" indent="-342900" algn="just">
              <a:lnSpc>
                <a:spcPct val="107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Planear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modo de proceder en las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búsquedas… </a:t>
            </a:r>
          </a:p>
          <a:p>
            <a:pPr marL="2171700" lvl="4" indent="-342900" algn="just">
              <a:lnSpc>
                <a:spcPct val="107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Cuidar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comunicación oral y escrita: Clara, sincera, prudente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71700" lvl="4" indent="-342900" algn="just">
              <a:lnSpc>
                <a:spcPct val="107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Conjugar el respetar ritmos con saber impulsar un paso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304764" y="2694981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sentido de proceso:</a:t>
            </a:r>
            <a:endParaRPr lang="es-ES" sz="2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>
              <a:lnSpc>
                <a:spcPct val="107000"/>
              </a:lnSpc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18658" y="4652172"/>
            <a:ext cx="949092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Blip>
                <a:blip r:embed="rId2"/>
              </a:buBlip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el clima espiritual, el sentido profundo que tiene el </a:t>
            </a:r>
            <a:r>
              <a:rPr lang="es-E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proceso…</a:t>
            </a:r>
            <a:endParaRPr lang="es-E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Blip>
                <a:blip r:embed="rId2"/>
              </a:buBlip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Mantener la actitud de escucha de la realidad y de lectura de los </a:t>
            </a:r>
            <a:endParaRPr lang="es-ES" sz="20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signos </a:t>
            </a: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nos muestran por dónde nos conduce el Espíritu</a:t>
            </a:r>
            <a:r>
              <a:rPr lang="es-ES" sz="1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50000" y="4519903"/>
            <a:ext cx="3845925" cy="405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s-ES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clima de discernimiento:</a:t>
            </a:r>
            <a:endParaRPr lang="es-ES" sz="2000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87" y="2716212"/>
            <a:ext cx="2657475" cy="17240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uerte subida de precio de vivienda hace temer burbuja inmobili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81" y="224078"/>
            <a:ext cx="4036292" cy="30345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952259" y="163286"/>
            <a:ext cx="86432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>
              <a:solidFill>
                <a:prstClr val="black"/>
              </a:solidFill>
            </a:endParaRPr>
          </a:p>
          <a:p>
            <a:pPr algn="just"/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s-E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.- Lo que supone llevar adelante estos </a:t>
            </a:r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procesos</a:t>
            </a:r>
          </a:p>
        </p:txBody>
      </p:sp>
      <p:sp>
        <p:nvSpPr>
          <p:cNvPr id="2" name="Rettangolo 1"/>
          <p:cNvSpPr/>
          <p:nvPr/>
        </p:nvSpPr>
        <p:spPr>
          <a:xfrm>
            <a:off x="5634181" y="3758042"/>
            <a:ext cx="61882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Requieren 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</a:rPr>
              <a:t>gran inversión de energías, tiempo y también recargo de </a:t>
            </a: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actividades 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</a:rPr>
              <a:t>para las personas que los coordinan. Suponen también un costo económico de viajes, reuniones… Hay que contar con un presupuesto.                                       </a:t>
            </a:r>
            <a:endParaRPr lang="es-ES" sz="2400" dirty="0"/>
          </a:p>
          <a:p>
            <a:pPr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2400" dirty="0">
              <a:effectLst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37308" y="1175834"/>
            <a:ext cx="7112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 búsqueda 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otras formas estructurales y organizativas llevan consigo una serie de esfuerzos humanos y económicos que hay que prever, así como lo tenemos en cuenta cuando nos comprometemos en otro tipo de realizaciones.</a:t>
            </a:r>
            <a:endParaRPr lang="es-ES" sz="2400" dirty="0">
              <a:solidFill>
                <a:prstClr val="black"/>
              </a:solidFill>
            </a:endParaRPr>
          </a:p>
          <a:p>
            <a:pPr lvl="0" indent="449580" algn="just"/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/>
          </a:p>
        </p:txBody>
      </p:sp>
      <p:pic>
        <p:nvPicPr>
          <p:cNvPr id="3078" name="Picture 6" descr="Resultado de imagen de procesos de unificaciÃ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82" y="3135445"/>
            <a:ext cx="4645235" cy="348392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2994" y="206031"/>
            <a:ext cx="5975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Retos </a:t>
            </a:r>
            <a:r>
              <a:rPr lang="es-ES" sz="36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que nos </a:t>
            </a:r>
            <a:r>
              <a:rPr lang="es-ES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plantean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 rot="485796">
            <a:off x="7411025" y="4471728"/>
            <a:ext cx="4357518" cy="1277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Mantener 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confianza y la esperanza en el Dios de la vida y de la historia.  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 rot="515815">
            <a:off x="588820" y="862018"/>
            <a:ext cx="5502562" cy="2068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Blip>
                <a:blip r:embed="rId2"/>
              </a:buBlip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Mantener el celo apostólico y el sentido de estos procesos para hacer viable el servicio al Reino, para que otros tengan vida y vida en abundancia.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 rot="21033080">
            <a:off x="6508233" y="1299753"/>
            <a:ext cx="4636700" cy="1277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Blip>
                <a:blip r:embed="rId2"/>
              </a:buBlip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Mirar hacia adelante y dar aquellos pasos que </a:t>
            </a:r>
            <a:r>
              <a:rPr lang="es-E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</a:t>
            </a:r>
            <a:r>
              <a:rPr lang="es-E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remos 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abren futuro.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 rot="21253009">
            <a:off x="514429" y="3064966"/>
            <a:ext cx="5030597" cy="12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Blip>
                <a:blip r:embed="rId2"/>
              </a:buBlip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Privilegiar las relaciones </a:t>
            </a:r>
            <a:r>
              <a:rPr lang="es-E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</a:t>
            </a:r>
            <a:r>
              <a:rPr lang="es-E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nales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el </a:t>
            </a:r>
            <a:r>
              <a:rPr lang="es-E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encuentro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el </a:t>
            </a:r>
            <a:r>
              <a:rPr lang="es-E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conoci</a:t>
            </a:r>
            <a:r>
              <a:rPr lang="es-E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miento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valoración mutua</a:t>
            </a:r>
            <a:r>
              <a:rPr lang="es-E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 rot="20373642">
            <a:off x="5778583" y="2932735"/>
            <a:ext cx="6096000" cy="882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buBlip>
                <a:blip r:embed="rId2"/>
              </a:buBlip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 flexibles, abiertas a la evaluación y al cambio o ajustes necesarios.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 rot="205433">
            <a:off x="2002469" y="4564666"/>
            <a:ext cx="4892898" cy="1673022"/>
          </a:xfrm>
          <a:prstGeom prst="rect">
            <a:avLst/>
          </a:prstGeom>
          <a:solidFill>
            <a:srgbClr val="FFCCFF"/>
          </a:solidFill>
          <a:ln w="28575">
            <a:solidFill>
              <a:srgbClr val="8000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Blip>
                <a:blip r:embed="rId2"/>
              </a:buBlip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 especial énfasis en la experiencia espiritual y en lo que supone la interculturalidad e inculturación.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94691" y="213756"/>
            <a:ext cx="101767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>
              <a:solidFill>
                <a:prstClr val="black"/>
              </a:solidFill>
            </a:endParaRPr>
          </a:p>
          <a:p>
            <a:pPr algn="just"/>
            <a:r>
              <a:rPr lang="es-ES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es-E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vivencia de la interculturalidad e </a:t>
            </a:r>
            <a:r>
              <a:rPr lang="es-ES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inculturación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 rot="21174306">
            <a:off x="300182" y="4779202"/>
            <a:ext cx="6991927" cy="13272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0"/>
              </a:spcAft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necesidad de </a:t>
            </a:r>
            <a:r>
              <a:rPr lang="es-E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abrirse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lo diferente, de </a:t>
            </a:r>
            <a:r>
              <a:rPr lang="es-E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inculturarse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cada realidad.</a:t>
            </a:r>
            <a:endParaRPr lang="es-E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87064" y="1325509"/>
            <a:ext cx="6096000" cy="2858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buBlip>
                <a:blip r:embed="rId2"/>
              </a:buBlip>
            </a:pPr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preparación para el encuentro con una cultura distinta, tanto de la persona enviada como de la </a:t>
            </a:r>
            <a:r>
              <a:rPr lang="es-ES" sz="2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nidad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acoge, de manera que esta preparación posibilite la 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viven- </a:t>
            </a:r>
            <a:r>
              <a:rPr lang="es-ES" sz="28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cia</a:t>
            </a:r>
            <a:r>
              <a:rPr lang="es-ES" sz="28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interculturalidad.</a:t>
            </a:r>
            <a:endParaRPr lang="es-E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de intercultural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47" y="1325509"/>
            <a:ext cx="4850537" cy="51255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0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491343" y="0"/>
            <a:ext cx="10831286" cy="6893214"/>
            <a:chOff x="1447799" y="0"/>
            <a:chExt cx="10831286" cy="6893214"/>
          </a:xfrm>
        </p:grpSpPr>
        <p:pic>
          <p:nvPicPr>
            <p:cNvPr id="4" name="Picture 2" descr="Resultado de imagen de dar gracias a dio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3"/>
            <a:stretch/>
          </p:blipFill>
          <p:spPr bwMode="auto">
            <a:xfrm>
              <a:off x="1447799" y="0"/>
              <a:ext cx="10744201" cy="689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ángulo 4"/>
            <p:cNvSpPr/>
            <p:nvPr/>
          </p:nvSpPr>
          <p:spPr>
            <a:xfrm>
              <a:off x="1447799" y="5357490"/>
              <a:ext cx="10831286" cy="1200329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72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Freestyle Script" panose="030804020302050B0404" pitchFamily="66" charset="0"/>
                </a:rPr>
                <a:t>DISPONERNOS </a:t>
              </a:r>
              <a:r>
                <a:rPr lang="es-ES" sz="7200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Freestyle Script" panose="030804020302050B0404" pitchFamily="66" charset="0"/>
                </a:rPr>
                <a:t>para que esto acontezca</a:t>
              </a:r>
              <a:endParaRPr lang="es-ES" sz="7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eestyle Script" panose="030804020302050B0404" pitchFamily="66" charset="0"/>
              </a:endParaRPr>
            </a:p>
          </p:txBody>
        </p:sp>
      </p:grpSp>
      <p:pic>
        <p:nvPicPr>
          <p:cNvPr id="6" name="Picture 2" descr="http://2.bp.blogspot.com/-8TpJOMnumGg/UKUXZ-2NomI/AAAAAAAAAFE/3gfTNb5O1ws/s320/image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79" y="0"/>
            <a:ext cx="3565207" cy="4343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30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61315" y="2764972"/>
            <a:ext cx="8643257" cy="3792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>
              <a:solidFill>
                <a:prstClr val="black"/>
              </a:solidFill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" sz="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¿Cómo resignificar </a:t>
            </a:r>
            <a:r>
              <a:rPr lang="es-E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nuestro carisma y espiritualidad-misión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contando con nuestra realidad numérica, y las obras que tenemos entre manos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</a:p>
          <a:p>
            <a:pPr lvl="0" algn="just">
              <a:spcAft>
                <a:spcPts val="0"/>
              </a:spcAft>
            </a:pP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S" sz="2400" b="1" i="1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¿</a:t>
            </a:r>
            <a:r>
              <a:rPr lang="es-E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Para qué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y </a:t>
            </a:r>
            <a:r>
              <a:rPr lang="es-E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por qué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vamos a seguir el proceso de reestructurar o reorganizar?</a:t>
            </a:r>
            <a:endParaRPr lang="es-ES" sz="2400" b="1" i="1" dirty="0"/>
          </a:p>
          <a:p>
            <a:pPr marL="228600"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2400" b="1" i="1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¿Qué </a:t>
            </a:r>
            <a:r>
              <a:rPr lang="es-E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estilos de animación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nos ayudarían a generar vida en estos tiempos de reducción?</a:t>
            </a:r>
            <a:endParaRPr lang="es-ES" sz="2400" b="1" i="1" dirty="0">
              <a:effectLst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679369" y="1264217"/>
            <a:ext cx="6683831" cy="99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07000"/>
              </a:lnSpc>
            </a:pPr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Buscar </a:t>
            </a:r>
            <a:r>
              <a:rPr lang="es-ES" sz="28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todas</a:t>
            </a:r>
            <a:r>
              <a:rPr lang="es-E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s-ES" sz="28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just">
              <a:lnSpc>
                <a:spcPct val="107000"/>
              </a:lnSpc>
            </a:pPr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respuestas </a:t>
            </a:r>
            <a:r>
              <a:rPr lang="es-E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las nuevas </a:t>
            </a:r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preguntas:</a:t>
            </a:r>
            <a:endParaRPr lang="es-E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Resultado de imagen de Equipos de trabaj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43"/>
            <a:ext cx="4363621" cy="327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9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06145" y="435429"/>
            <a:ext cx="8643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106145" y="3151462"/>
            <a:ext cx="9394372" cy="346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Renovar las fuentes en las que </a:t>
            </a:r>
            <a:endParaRPr lang="es-ES" sz="2400" b="1" i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2400" b="1" i="1" dirty="0" smtClean="0">
                <a:latin typeface="Arial" panose="020B0604020202020204" pitchFamily="34" charset="0"/>
                <a:ea typeface="Calibri" panose="020F0502020204030204" pitchFamily="34" charset="0"/>
              </a:rPr>
              <a:t>   se </a:t>
            </a: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sostiene y alimenta nuestra vida.</a:t>
            </a:r>
            <a:endParaRPr lang="es-ES" sz="2400" b="1" i="1" dirty="0"/>
          </a:p>
          <a:p>
            <a:pPr marL="228600"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2400" b="1" i="1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Fidelidad a la inspiración fundante.</a:t>
            </a:r>
            <a:endParaRPr lang="es-ES" sz="2400" b="1" i="1" dirty="0"/>
          </a:p>
          <a:p>
            <a:pPr marL="228600" algn="just"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sz="2400" b="1" i="1" dirty="0"/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Creatividad para dar con las expresiones adecuadas que hagan significativo hoy, el carisma recibido.</a:t>
            </a:r>
            <a:endParaRPr lang="es-ES" sz="2400" b="1" i="1" dirty="0"/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87829" y="804761"/>
            <a:ext cx="4354285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07000"/>
              </a:lnSpc>
            </a:pPr>
            <a:r>
              <a:rPr lang="es-E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conseguirlo, </a:t>
            </a:r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necesi- tamos </a:t>
            </a:r>
            <a:r>
              <a:rPr lang="es-E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llevar a cabo un paso más en el proceso vivido una profunda revitalización, lo que requiere:</a:t>
            </a:r>
            <a:endParaRPr lang="es-ES" sz="2400" b="1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34" y="176810"/>
            <a:ext cx="5615629" cy="4178163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287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74231" y="4441372"/>
            <a:ext cx="8643257" cy="2345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>
              <a:solidFill>
                <a:prstClr val="black"/>
              </a:solidFill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Continuamos, hoy este proceso y </a:t>
            </a:r>
            <a:r>
              <a:rPr lang="es-E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queremos que todas juntas,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vayamos dando forma a esta nueva configuración, después de haber contemplado nuestra realidad a la luz </a:t>
            </a: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Evangelio y 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compartiendo qué caminos se vislumbran.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48" y="1080407"/>
            <a:ext cx="5268937" cy="31677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950" y="1524987"/>
            <a:ext cx="2433239" cy="2428559"/>
          </a:xfrm>
          <a:prstGeom prst="rect">
            <a:avLst/>
          </a:prstGeom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71" y="577094"/>
            <a:ext cx="758314" cy="18957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5161">
            <a:off x="5606145" y="2684260"/>
            <a:ext cx="2116045" cy="219783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726869" y="1105086"/>
            <a:ext cx="2053399" cy="12670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s-ES" sz="3600" b="1" i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en la </a:t>
            </a:r>
            <a:r>
              <a:rPr lang="es-E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CARIDAD</a:t>
            </a:r>
            <a:endParaRPr lang="es-ES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2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47011" y="4117634"/>
            <a:ext cx="8643257" cy="2740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>
              <a:solidFill>
                <a:prstClr val="black"/>
              </a:solidFill>
            </a:endParaRPr>
          </a:p>
          <a:p>
            <a:pPr marL="226695" indent="226695" algn="just"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“Por lo demás, hermanas, vivid con alegría. Buscad la perfección y animaos. Tened un mismo sentir y vivid en paz, y el Dios del amor y de la paz estará con vosotras... La gracia del Señor Jesucristo, el amor de Dios y la comunión del Espíritu Santo sean con todas vosotras”  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(2Cor 12,11.13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981" y="573418"/>
            <a:ext cx="6380872" cy="3836251"/>
          </a:xfrm>
          <a:prstGeom prst="rect">
            <a:avLst/>
          </a:prstGeom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28" y="275128"/>
            <a:ext cx="820179" cy="20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49955" y="4680223"/>
            <a:ext cx="8643257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S" dirty="0">
              <a:solidFill>
                <a:prstClr val="black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es-ES" sz="40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“¡Comencemos de nuevo, hermanas</a:t>
            </a:r>
            <a:r>
              <a:rPr lang="es-ES" sz="40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www.franciscanos.org/joergensen/benlliure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7787"/>
          <a:stretch/>
        </p:blipFill>
        <p:spPr bwMode="auto">
          <a:xfrm>
            <a:off x="842344" y="299406"/>
            <a:ext cx="5030470" cy="37708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80" y="1759162"/>
            <a:ext cx="6771206" cy="310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4043" y="301632"/>
            <a:ext cx="876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¿De  qué vino nuevo nos habla Jesús?</a:t>
            </a:r>
            <a:endParaRPr kumimoji="0" lang="es-E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Harrington" panose="04040505050A02020702" pitchFamily="82" charset="0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56385" y="4073522"/>
            <a:ext cx="7777018" cy="2463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de la fraternidad recreada con cada hermana.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de la esperanza y la </a:t>
            </a: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confianza.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de las sorpresas y la audacia.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nuevo de volver a la raíz de la experiencia espiritual de María </a:t>
            </a: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Ana…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de la escucha a los signos de los </a:t>
            </a:r>
            <a:r>
              <a:rPr lang="es-E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tiempos…. 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894" y="779110"/>
            <a:ext cx="3050766" cy="35248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1" y="2986329"/>
            <a:ext cx="4389500" cy="373717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4954" y="1161655"/>
            <a:ext cx="7980218" cy="2759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de la alegría, de la fiesta del Reino.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de la reconciliación, de la Nueva Alianza.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de la gracia, el consuelo y la esperanza.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que sana las heridas.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que se reparte y se comparte.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vino -sangre y agua- que se derrama.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6695"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12883" y="5811652"/>
            <a:ext cx="10849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Reestructuración: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 Cauce de Vida y Esperanza</a:t>
            </a:r>
            <a:endParaRPr kumimoji="0" lang="es-ES" sz="4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Harrington" panose="04040505050A02020702" pitchFamily="82" charset="0"/>
            </a:endParaRPr>
          </a:p>
        </p:txBody>
      </p:sp>
      <p:pic>
        <p:nvPicPr>
          <p:cNvPr id="4" name="Imagen 3" descr="D:\vino nuevo_bord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63" y="600364"/>
            <a:ext cx="9217891" cy="503381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185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50" y="387928"/>
            <a:ext cx="11214995" cy="63084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403273" y="415638"/>
            <a:ext cx="6788727" cy="156966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misión del Gobierno reflexionar y poner en marcha en cada momento… las estructuras que permitan llevar a cabo la misión de la Congregación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 rot="461457">
            <a:off x="1431634" y="1986826"/>
            <a:ext cx="4793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REESTRUCTURACIÓN</a:t>
            </a:r>
            <a:endParaRPr lang="es-ES" sz="36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20882122">
            <a:off x="2041236" y="3218980"/>
            <a:ext cx="514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Aclaraciones previas</a:t>
            </a:r>
            <a:endPara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5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37" y="-173134"/>
            <a:ext cx="5620999" cy="689517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073498" y="1696289"/>
            <a:ext cx="933718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>
              <a:lnSpc>
                <a:spcPct val="107000"/>
              </a:lnSpc>
            </a:pPr>
            <a:r>
              <a:rPr lang="es-E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El deseo de revitalización, nos llevó, en el XIX Capítulo General, a plantearnos 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s-ES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REESTRUCTURACIÓN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75702" y="819614"/>
            <a:ext cx="7417415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porqué </a:t>
            </a: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Reestructuración</a:t>
            </a:r>
            <a:endParaRPr lang="es-E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213758" y="4538421"/>
            <a:ext cx="9328598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07000"/>
              </a:lnSpc>
            </a:pPr>
            <a:r>
              <a:rPr lang="es-ES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“</a:t>
            </a: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reestructuración, </a:t>
            </a:r>
            <a:endParaRPr lang="es-ES" sz="36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just">
              <a:lnSpc>
                <a:spcPct val="107000"/>
              </a:lnSpc>
            </a:pPr>
            <a:r>
              <a:rPr lang="es-ES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cauce </a:t>
            </a: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vida</a:t>
            </a: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esperanza</a:t>
            </a:r>
            <a:r>
              <a:rPr lang="es-E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s-E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ttps://thumbs.dreamstime.com/b/activista-ambiental-alrededor-para-plantar-el-%C3%A1rbol-5048816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40" y="0"/>
            <a:ext cx="4946904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Rectángulo 1"/>
          <p:cNvSpPr/>
          <p:nvPr/>
        </p:nvSpPr>
        <p:spPr>
          <a:xfrm>
            <a:off x="1082040" y="1787958"/>
            <a:ext cx="6096000" cy="394518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es-ES" sz="2800" dirty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Al </a:t>
            </a:r>
            <a:r>
              <a:rPr lang="es-ES" sz="2800" i="1" dirty="0">
                <a:solidFill>
                  <a:srgbClr val="FF0000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“</a:t>
            </a:r>
            <a:r>
              <a:rPr lang="es-E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hacer memoria”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y mirar para atrás, </a:t>
            </a:r>
            <a:r>
              <a:rPr lang="es-ES" sz="2800" dirty="0" smtClean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sabemos </a:t>
            </a:r>
            <a:r>
              <a:rPr lang="es-ES" sz="2800" dirty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que estos años </a:t>
            </a:r>
            <a:endParaRPr lang="es-ES" sz="2800" dirty="0" smtClean="0">
              <a:solidFill>
                <a:prstClr val="black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es-ES" sz="2800" dirty="0" smtClean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no </a:t>
            </a:r>
            <a:r>
              <a:rPr lang="es-ES" sz="2800" dirty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son simplemente </a:t>
            </a:r>
            <a:endParaRPr lang="es-ES" sz="2800" dirty="0" smtClean="0">
              <a:solidFill>
                <a:prstClr val="black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endParaRPr lang="es-ES" sz="1400" dirty="0" smtClean="0">
              <a:solidFill>
                <a:prstClr val="black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es-E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“</a:t>
            </a:r>
            <a:r>
              <a:rPr lang="es-E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una historia para recordar</a:t>
            </a:r>
            <a:r>
              <a:rPr lang="es-E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”</a:t>
            </a:r>
            <a:r>
              <a:rPr lang="es-ES" sz="2800" dirty="0" smtClean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, </a:t>
            </a:r>
          </a:p>
          <a:p>
            <a:pPr indent="450215" algn="just">
              <a:lnSpc>
                <a:spcPct val="107000"/>
              </a:lnSpc>
            </a:pPr>
            <a:endParaRPr lang="es-ES" sz="1400" dirty="0" smtClean="0">
              <a:solidFill>
                <a:prstClr val="black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es-ES" sz="2800" dirty="0" smtClean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sino </a:t>
            </a:r>
            <a:r>
              <a:rPr lang="es-ES" sz="2800" dirty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un motivo de esperanza que nos empuja a esa gran historia </a:t>
            </a:r>
            <a:r>
              <a:rPr lang="es-ES" sz="2800" dirty="0" smtClean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que</a:t>
            </a:r>
          </a:p>
          <a:p>
            <a:pPr indent="450215" algn="just">
              <a:lnSpc>
                <a:spcPct val="107000"/>
              </a:lnSpc>
            </a:pPr>
            <a:endParaRPr lang="es-ES" sz="1000" dirty="0">
              <a:solidFill>
                <a:prstClr val="black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es-ES" sz="2800" dirty="0" smtClean="0">
                <a:solidFill>
                  <a:prstClr val="black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s-E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“nos corresponde construir</a:t>
            </a:r>
            <a:r>
              <a:rPr lang="es-E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”</a:t>
            </a:r>
            <a:endParaRPr lang="es-ES" sz="2800" dirty="0">
              <a:solidFill>
                <a:prstClr val="black"/>
              </a:solidFill>
              <a:latin typeface="Kozuka Gothic Pro B" panose="020B0800000000000000" pitchFamily="34" charset="-128"/>
              <a:ea typeface="Kozuka Gothic Pro B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628769" y="2189916"/>
            <a:ext cx="7709792" cy="4016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s-E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ajusten las estructuras de la Congregación respetando los caminos realizados hasta el presente, aunando fuerzas, unificando criterios y discerniendo juntas caminos de </a:t>
            </a:r>
            <a:r>
              <a:rPr lang="es-E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renovación… 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endParaRPr lang="es-ES" sz="2400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s-E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Gobierno General, </a:t>
            </a:r>
            <a:r>
              <a:rPr lang="es-E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(…) lleve 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cabo una reorganización de estructuras que establezca un solo Gobierno, el General, y tres unidades organizativas o regiones, África, América y </a:t>
            </a:r>
            <a:r>
              <a:rPr lang="es-E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Europa…</a:t>
            </a:r>
            <a:endParaRPr lang="es-E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1" y="2189916"/>
            <a:ext cx="4237087" cy="424318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24542" y="465006"/>
            <a:ext cx="1149531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07000"/>
              </a:lnSpc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 el  </a:t>
            </a:r>
            <a:r>
              <a:rPr lang="es-ES" sz="24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año 2011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el  XX Capítulo  General: </a:t>
            </a:r>
          </a:p>
          <a:p>
            <a:pPr lvl="3" indent="449580" algn="just">
              <a:lnSpc>
                <a:spcPct val="107000"/>
              </a:lnSpc>
            </a:pPr>
            <a:r>
              <a:rPr lang="es-ES" sz="24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“Revisar las estructuras y formas de animación de nuestra vida y misión”  </a:t>
            </a:r>
          </a:p>
        </p:txBody>
      </p:sp>
      <p:sp>
        <p:nvSpPr>
          <p:cNvPr id="6" name="Rettangolo 5"/>
          <p:cNvSpPr/>
          <p:nvPr/>
        </p:nvSpPr>
        <p:spPr>
          <a:xfrm>
            <a:off x="424542" y="1588874"/>
            <a:ext cx="820510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07000"/>
              </a:lnSpc>
            </a:pP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</a:t>
            </a:r>
            <a:r>
              <a:rPr lang="es-ES" sz="24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año 2017</a:t>
            </a:r>
            <a:r>
              <a:rPr lang="es-E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el XXI Capítulo General: </a:t>
            </a:r>
          </a:p>
        </p:txBody>
      </p:sp>
    </p:spTree>
    <p:extLst>
      <p:ext uri="{BB962C8B-B14F-4D97-AF65-F5344CB8AC3E}">
        <p14:creationId xmlns:p14="http://schemas.microsoft.com/office/powerpoint/2010/main" val="189166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24727" y="489527"/>
            <a:ext cx="937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Elementos que favorecen dar pasos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vista-laser.com/wp-content/uploads/2015/12/gafas-lectura-premontad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1450108"/>
            <a:ext cx="4898309" cy="25621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22014" y="4012301"/>
            <a:ext cx="8934680" cy="266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ES" sz="36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Mirada limpia y contemplativa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contemplación de la realidad del mundo y dejarnos afectar por ella, nos permite experimentar la complejidad de nuestro tiempo y nos da un nuevo impulso para dar respuesta desde nuestra misión específica.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Resultado de imagen de Mirar la real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54" y="1450108"/>
            <a:ext cx="5685388" cy="25082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673</TotalTime>
  <Words>948</Words>
  <Application>Microsoft Office PowerPoint</Application>
  <PresentationFormat>Panorámica</PresentationFormat>
  <Paragraphs>175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3" baseType="lpstr">
      <vt:lpstr>Kozuka Gothic Pro B</vt:lpstr>
      <vt:lpstr>Kozuka Mincho Pr6N H</vt:lpstr>
      <vt:lpstr>Arial</vt:lpstr>
      <vt:lpstr>Berlin Sans FB Demi</vt:lpstr>
      <vt:lpstr>Calibri</vt:lpstr>
      <vt:lpstr>Century Gothic</vt:lpstr>
      <vt:lpstr>Freestyle Script</vt:lpstr>
      <vt:lpstr>Harrington</vt:lpstr>
      <vt:lpstr>Kristen ITC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Rosario Snchez Benito</dc:creator>
  <cp:lastModifiedBy>Rosario Snchez Benito</cp:lastModifiedBy>
  <cp:revision>59</cp:revision>
  <dcterms:created xsi:type="dcterms:W3CDTF">2018-05-28T09:27:10Z</dcterms:created>
  <dcterms:modified xsi:type="dcterms:W3CDTF">2018-12-12T10:23:17Z</dcterms:modified>
</cp:coreProperties>
</file>