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3BC2-3447-45A4-BE80-7E0BC43ACD41}" type="datetimeFigureOut">
              <a:rPr lang="es-ES" smtClean="0"/>
              <a:t>05/07/2014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304CC29-1944-4A5E-AFB1-4104E4D811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3BC2-3447-45A4-BE80-7E0BC43ACD41}" type="datetimeFigureOut">
              <a:rPr lang="es-ES" smtClean="0"/>
              <a:t>05/07/2014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CC29-1944-4A5E-AFB1-4104E4D811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3BC2-3447-45A4-BE80-7E0BC43ACD41}" type="datetimeFigureOut">
              <a:rPr lang="es-ES" smtClean="0"/>
              <a:t>05/07/2014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CC29-1944-4A5E-AFB1-4104E4D811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3BC2-3447-45A4-BE80-7E0BC43ACD41}" type="datetimeFigureOut">
              <a:rPr lang="es-ES" smtClean="0"/>
              <a:t>05/07/2014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304CC29-1944-4A5E-AFB1-4104E4D811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3BC2-3447-45A4-BE80-7E0BC43ACD41}" type="datetimeFigureOut">
              <a:rPr lang="es-ES" smtClean="0"/>
              <a:t>05/07/2014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CC29-1944-4A5E-AFB1-4104E4D8112D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3BC2-3447-45A4-BE80-7E0BC43ACD41}" type="datetimeFigureOut">
              <a:rPr lang="es-ES" smtClean="0"/>
              <a:t>05/07/2014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CC29-1944-4A5E-AFB1-4104E4D811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3BC2-3447-45A4-BE80-7E0BC43ACD41}" type="datetimeFigureOut">
              <a:rPr lang="es-ES" smtClean="0"/>
              <a:t>05/07/2014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304CC29-1944-4A5E-AFB1-4104E4D8112D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3BC2-3447-45A4-BE80-7E0BC43ACD41}" type="datetimeFigureOut">
              <a:rPr lang="es-ES" smtClean="0"/>
              <a:t>05/07/2014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CC29-1944-4A5E-AFB1-4104E4D811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3BC2-3447-45A4-BE80-7E0BC43ACD41}" type="datetimeFigureOut">
              <a:rPr lang="es-ES" smtClean="0"/>
              <a:t>05/07/2014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CC29-1944-4A5E-AFB1-4104E4D811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3BC2-3447-45A4-BE80-7E0BC43ACD41}" type="datetimeFigureOut">
              <a:rPr lang="es-ES" smtClean="0"/>
              <a:t>05/07/2014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CC29-1944-4A5E-AFB1-4104E4D8112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3BC2-3447-45A4-BE80-7E0BC43ACD41}" type="datetimeFigureOut">
              <a:rPr lang="es-ES" smtClean="0"/>
              <a:t>05/07/2014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CC29-1944-4A5E-AFB1-4104E4D8112D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ADF3BC2-3447-45A4-BE80-7E0BC43ACD41}" type="datetimeFigureOut">
              <a:rPr lang="es-ES" smtClean="0"/>
              <a:t>05/07/2014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304CC29-1944-4A5E-AFB1-4104E4D8112D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Imagen 1" descr="Dios Sabiduría"/>
          <p:cNvPicPr>
            <a:picLocks noChangeAspect="1" noChangeArrowheads="1"/>
          </p:cNvPicPr>
          <p:nvPr/>
        </p:nvPicPr>
        <p:blipFill>
          <a:blip r:embed="rId2" cstate="print"/>
          <a:srcRect t="-305" r="-85" b="-510"/>
          <a:stretch>
            <a:fillRect/>
          </a:stretch>
        </p:blipFill>
        <p:spPr bwMode="auto">
          <a:xfrm>
            <a:off x="2051720" y="1556792"/>
            <a:ext cx="492949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998880" y="404664"/>
            <a:ext cx="558229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Cómo </a:t>
            </a:r>
            <a:r>
              <a:rPr lang="es-E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vivir a </a:t>
            </a:r>
            <a:r>
              <a:rPr lang="es-E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fondo?</a:t>
            </a:r>
            <a:endParaRPr lang="es-E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44824"/>
            <a:ext cx="8424936" cy="45259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457200" indent="-457200">
              <a:buNone/>
            </a:pPr>
            <a:r>
              <a:rPr lang="es-ES" sz="2200" dirty="0" smtClean="0">
                <a:latin typeface="Century Schoolbook" pitchFamily="18" charset="0"/>
              </a:rPr>
              <a:t>1. Preguntar a nuestra conciencia, hacia adentro, sobre algo importante en nuestra vida</a:t>
            </a:r>
          </a:p>
          <a:p>
            <a:pPr marL="457200" indent="-457200">
              <a:buAutoNum type="alphaUcPeriod"/>
            </a:pPr>
            <a:endParaRPr lang="es-ES" sz="2200" dirty="0" smtClean="0">
              <a:latin typeface="Century Schoolbook" pitchFamily="18" charset="0"/>
            </a:endParaRPr>
          </a:p>
          <a:p>
            <a:pPr>
              <a:buNone/>
            </a:pPr>
            <a:r>
              <a:rPr lang="es-ES" sz="2200" dirty="0" smtClean="0">
                <a:latin typeface="Century Schoolbook" pitchFamily="18" charset="0"/>
              </a:rPr>
              <a:t>2. Escuchar la respuesta inmediata y esperar</a:t>
            </a:r>
          </a:p>
          <a:p>
            <a:pPr>
              <a:buNone/>
            </a:pPr>
            <a:endParaRPr lang="es-ES" sz="2200" dirty="0" smtClean="0">
              <a:latin typeface="Century Schoolbook" pitchFamily="18" charset="0"/>
            </a:endParaRPr>
          </a:p>
          <a:p>
            <a:pPr>
              <a:buNone/>
            </a:pPr>
            <a:r>
              <a:rPr lang="es-ES" sz="2200" dirty="0" smtClean="0">
                <a:latin typeface="Century Schoolbook" pitchFamily="18" charset="0"/>
              </a:rPr>
              <a:t>3. Necesitamos crear condiciones para una escucha más profunda, sin sacar conclusiones definitivas</a:t>
            </a:r>
          </a:p>
          <a:p>
            <a:pPr>
              <a:buFont typeface="Wingdings" pitchFamily="2" charset="2"/>
              <a:buChar char="Ø"/>
            </a:pPr>
            <a:r>
              <a:rPr lang="es-ES" sz="2000" dirty="0" smtClean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Encontrar un espacio y condiciones adecuadas de silencio y aislamiento. </a:t>
            </a:r>
          </a:p>
          <a:p>
            <a:pPr>
              <a:buFont typeface="Wingdings" pitchFamily="2" charset="2"/>
              <a:buChar char="Ø"/>
            </a:pPr>
            <a:r>
              <a:rPr lang="es-ES" sz="2000" dirty="0" smtClean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Ayudarnos de ejercicios de respiración</a:t>
            </a:r>
          </a:p>
          <a:p>
            <a:pPr>
              <a:buFont typeface="Wingdings" pitchFamily="2" charset="2"/>
              <a:buChar char="Ø"/>
            </a:pPr>
            <a:r>
              <a:rPr lang="es-ES" sz="2000" dirty="0" smtClean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Estimular la escucha de la conciencia ¿qué me dice el corazón? ¿y la conciencia? ¿qué aconsejaría a mi mejor amigo? ¿y él a mí?</a:t>
            </a:r>
          </a:p>
          <a:p>
            <a:pPr>
              <a:buNone/>
            </a:pPr>
            <a:r>
              <a:rPr lang="es-ES" sz="2000" dirty="0" smtClean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4. </a:t>
            </a: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latin typeface="Century Schoolbook" pitchFamily="18" charset="0"/>
              </a:rPr>
              <a:t>Si nos asaltan sentimientos negativos que bloquean la escucha: insistir con paciencia de proceso y aceptar lo que sentimos. Ayudarnos con la respiración: inspirar para aceptar, expirar para mejorar</a:t>
            </a:r>
          </a:p>
          <a:p>
            <a:pPr>
              <a:buFont typeface="Wingdings" pitchFamily="2" charset="2"/>
              <a:buChar char="Ø"/>
            </a:pPr>
            <a:endParaRPr lang="es-ES" sz="2000" dirty="0" smtClean="0">
              <a:solidFill>
                <a:schemeClr val="accent6">
                  <a:lumMod val="50000"/>
                </a:schemeClr>
              </a:solidFill>
              <a:latin typeface="Berlin Sans FB" pitchFamily="34" charset="0"/>
            </a:endParaRPr>
          </a:p>
          <a:p>
            <a:pPr>
              <a:buNone/>
            </a:pPr>
            <a:r>
              <a:rPr lang="es-ES" sz="2000" dirty="0" smtClean="0">
                <a:latin typeface="Cooper Black" pitchFamily="18" charset="0"/>
              </a:rPr>
              <a:t>5. </a:t>
            </a:r>
            <a:r>
              <a:rPr lang="es-ES" sz="2200" dirty="0" smtClean="0">
                <a:latin typeface="Century Schoolbook" pitchFamily="18" charset="0"/>
              </a:rPr>
              <a:t>Adoptar la conclusión y seguir escuchando. La decisión no la tomamos solo con la cabeza, sentimos que se ha tomado en nosotros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323528" y="332656"/>
            <a:ext cx="7056784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erlin Sans FB" pitchFamily="34" charset="0"/>
              </a:rPr>
              <a:t>Aprendizaje de la escucha </a:t>
            </a:r>
          </a:p>
          <a:p>
            <a:pPr algn="ctr"/>
            <a:r>
              <a:rPr lang="es-ES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erlin Sans FB" pitchFamily="34" charset="0"/>
              </a:rPr>
              <a:t>de la conciencia- </a:t>
            </a:r>
            <a:r>
              <a:rPr lang="es-ES" sz="2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erlin Sans FB" pitchFamily="34" charset="0"/>
              </a:rPr>
              <a:t>Discernir orando</a:t>
            </a:r>
            <a:endParaRPr lang="es-ES" sz="2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erlin Sans FB" pitchFamily="34" charset="0"/>
            </a:endParaRPr>
          </a:p>
        </p:txBody>
      </p:sp>
      <p:pic>
        <p:nvPicPr>
          <p:cNvPr id="5" name="Picture 2" descr="magnificat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6742" y="70107"/>
            <a:ext cx="2124770" cy="1911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 smtClean="0"/>
              <a:t>Posponer las respuestas definitivas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228850" lvl="4" indent="-514350">
              <a:buAutoNum type="arabicPeriod"/>
            </a:pPr>
            <a:r>
              <a:rPr lang="es-ES" sz="2400" dirty="0" smtClean="0">
                <a:solidFill>
                  <a:srgbClr val="7030A0"/>
                </a:solidFill>
                <a:latin typeface="Century Gothic" pitchFamily="34" charset="0"/>
              </a:rPr>
              <a:t>La </a:t>
            </a:r>
            <a:r>
              <a:rPr lang="es-ES" sz="2400" dirty="0" smtClean="0">
                <a:solidFill>
                  <a:srgbClr val="7030A0"/>
                </a:solidFill>
                <a:latin typeface="Century Gothic" pitchFamily="34" charset="0"/>
              </a:rPr>
              <a:t>ESCUCHA </a:t>
            </a:r>
            <a:r>
              <a:rPr lang="es-ES" sz="2400" dirty="0" smtClean="0">
                <a:solidFill>
                  <a:srgbClr val="7030A0"/>
                </a:solidFill>
                <a:latin typeface="Century Gothic" pitchFamily="34" charset="0"/>
              </a:rPr>
              <a:t>DE LA CONCIENCIA TIENE </a:t>
            </a:r>
            <a:r>
              <a:rPr lang="es-ES" sz="35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DOS ALIADOS</a:t>
            </a:r>
            <a:r>
              <a:rPr lang="es-E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: </a:t>
            </a:r>
          </a:p>
          <a:p>
            <a:pPr marL="514350" indent="-514350">
              <a:buNone/>
            </a:pPr>
            <a:endParaRPr lang="es-ES" dirty="0" smtClean="0">
              <a:solidFill>
                <a:srgbClr val="7030A0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es-E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LA CAPACIDAD DE POSPONER CONCLUSIONES DEFINITIVAS</a:t>
            </a:r>
          </a:p>
          <a:p>
            <a:pPr>
              <a:buFont typeface="Courier New" pitchFamily="49" charset="0"/>
              <a:buChar char="o"/>
            </a:pPr>
            <a:endParaRPr lang="es-ES" sz="1800" dirty="0" smtClean="0">
              <a:solidFill>
                <a:srgbClr val="0070C0"/>
              </a:solidFill>
              <a:latin typeface="Century Schoolbook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s-E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SILENCIO</a:t>
            </a:r>
            <a:r>
              <a:rPr lang="es-ES" sz="2400" dirty="0" smtClean="0">
                <a:solidFill>
                  <a:srgbClr val="0070C0"/>
                </a:solidFill>
                <a:latin typeface="Century Schoolbook" pitchFamily="18" charset="0"/>
              </a:rPr>
              <a:t>:  </a:t>
            </a:r>
            <a:r>
              <a:rPr lang="es-ES" sz="1800" dirty="0" smtClean="0">
                <a:solidFill>
                  <a:srgbClr val="0070C0"/>
                </a:solidFill>
                <a:latin typeface="Century Schoolbook" pitchFamily="18" charset="0"/>
              </a:rPr>
              <a:t>Sostenido y repetido regularmente, junto a la determinación de la </a:t>
            </a:r>
            <a:r>
              <a:rPr lang="es-ES" sz="1800" dirty="0" err="1" smtClean="0">
                <a:solidFill>
                  <a:srgbClr val="0070C0"/>
                </a:solidFill>
                <a:latin typeface="Century Schoolbook" pitchFamily="18" charset="0"/>
              </a:rPr>
              <a:t>autoescucha</a:t>
            </a:r>
            <a:r>
              <a:rPr lang="es-ES" sz="1800" dirty="0" smtClean="0">
                <a:solidFill>
                  <a:srgbClr val="0070C0"/>
                </a:solidFill>
                <a:latin typeface="Century Schoolbook" pitchFamily="18" charset="0"/>
              </a:rPr>
              <a:t> nos permite ir más al fondo y más adentro… Permite escuchar mensajes que no oíamos, conocer nuevas perspectivas, e intuir horizontes más amplios.</a:t>
            </a:r>
          </a:p>
          <a:p>
            <a:pPr>
              <a:buFont typeface="Courier New" pitchFamily="49" charset="0"/>
              <a:buChar char="o"/>
            </a:pPr>
            <a:endParaRPr lang="es-ES" sz="1800" dirty="0" smtClean="0">
              <a:solidFill>
                <a:srgbClr val="0070C0"/>
              </a:solidFill>
              <a:latin typeface="Century Schoolbook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s-ES" sz="1800" dirty="0" smtClean="0">
                <a:solidFill>
                  <a:srgbClr val="0070C0"/>
                </a:solidFill>
                <a:latin typeface="Century Schoolbook" pitchFamily="18" charset="0"/>
              </a:rPr>
              <a:t>El hábito del silencio y la </a:t>
            </a:r>
            <a:r>
              <a:rPr lang="es-ES" sz="1800" dirty="0" err="1" smtClean="0">
                <a:solidFill>
                  <a:srgbClr val="0070C0"/>
                </a:solidFill>
                <a:latin typeface="Century Schoolbook" pitchFamily="18" charset="0"/>
              </a:rPr>
              <a:t>autoescucha</a:t>
            </a:r>
            <a:r>
              <a:rPr lang="es-ES" sz="1800" dirty="0" smtClean="0">
                <a:solidFill>
                  <a:srgbClr val="0070C0"/>
                </a:solidFill>
                <a:latin typeface="Century Schoolbook" pitchFamily="18" charset="0"/>
              </a:rPr>
              <a:t> nos acerca más a nosotros mismos, nos permite conocernos, nos pone en nuestra realidad				</a:t>
            </a:r>
          </a:p>
          <a:p>
            <a:pPr>
              <a:buNone/>
            </a:pPr>
            <a:r>
              <a:rPr lang="es-ES" sz="1800" dirty="0" smtClean="0">
                <a:solidFill>
                  <a:srgbClr val="0070C0"/>
                </a:solidFill>
                <a:latin typeface="Century Schoolbook" pitchFamily="18" charset="0"/>
              </a:rPr>
              <a:t>	</a:t>
            </a:r>
            <a:endParaRPr lang="es-ES" sz="1800" dirty="0">
              <a:solidFill>
                <a:srgbClr val="0070C0"/>
              </a:solidFill>
              <a:latin typeface="Century Schoolbook" pitchFamily="18" charset="0"/>
            </a:endParaRPr>
          </a:p>
        </p:txBody>
      </p:sp>
      <p:pic>
        <p:nvPicPr>
          <p:cNvPr id="4" name="Picture 2" descr="http://2.bp.blogspot.com/-CPrmz25VdfI/Uvs0bnfesNI/AAAAAAAADbk/W2p1Pah6rtE/s1600/caraco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92322"/>
            <a:ext cx="1914008" cy="13445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http://o.quizlet.com/i/Xi2IP9YOXtcPBNN-mksM-g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1484784"/>
            <a:ext cx="1936765" cy="936104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 smtClean="0"/>
              <a:t>Posponer las respuestas definitivas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72817"/>
            <a:ext cx="8686800" cy="2880320"/>
          </a:xfrm>
        </p:spPr>
        <p:txBody>
          <a:bodyPr/>
          <a:lstStyle/>
          <a:p>
            <a:pPr>
              <a:buNone/>
            </a:pPr>
            <a:r>
              <a:rPr lang="es-ES" sz="2800" dirty="0" smtClean="0">
                <a:solidFill>
                  <a:srgbClr val="7030A0"/>
                </a:solidFill>
              </a:rPr>
              <a:t>2</a:t>
            </a:r>
            <a:r>
              <a:rPr lang="es-E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Y DOS ENEMIGOS</a:t>
            </a:r>
          </a:p>
          <a:p>
            <a:pPr>
              <a:buFont typeface="Courier New" pitchFamily="49" charset="0"/>
              <a:buChar char="o"/>
            </a:pPr>
            <a:r>
              <a:rPr lang="es-E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LA IMPACIENCIA</a:t>
            </a:r>
            <a:r>
              <a:rPr lang="es-ES" sz="2000" b="1" dirty="0" smtClean="0">
                <a:solidFill>
                  <a:srgbClr val="0070C0"/>
                </a:solidFill>
                <a:latin typeface="Century Schoolbook" pitchFamily="18" charset="0"/>
              </a:rPr>
              <a:t>. </a:t>
            </a:r>
            <a:r>
              <a:rPr lang="es-ES" sz="2400" dirty="0" smtClean="0">
                <a:solidFill>
                  <a:srgbClr val="0070C0"/>
                </a:solidFill>
                <a:latin typeface="Century Schoolbook" pitchFamily="18" charset="0"/>
              </a:rPr>
              <a:t>La conciencia requiere  que seamos capaces de sostener la escucha</a:t>
            </a:r>
          </a:p>
          <a:p>
            <a:pPr>
              <a:buFont typeface="Courier New" pitchFamily="49" charset="0"/>
              <a:buChar char="o"/>
            </a:pPr>
            <a:r>
              <a:rPr lang="es-E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LOS ESTÍMULOS EXTERIORES</a:t>
            </a:r>
            <a:r>
              <a:rPr lang="es-ES" dirty="0" smtClean="0">
                <a:solidFill>
                  <a:srgbClr val="0070C0"/>
                </a:solidFill>
                <a:latin typeface="Century Schoolbook" pitchFamily="18" charset="0"/>
              </a:rPr>
              <a:t>: </a:t>
            </a:r>
            <a:r>
              <a:rPr lang="es-ES" sz="2400" dirty="0" smtClean="0">
                <a:solidFill>
                  <a:srgbClr val="0070C0"/>
                </a:solidFill>
                <a:latin typeface="Century Schoolbook" pitchFamily="18" charset="0"/>
              </a:rPr>
              <a:t>el principal es la hiperactividad, nos empuja hacia delante sin necesidad de cuestionarnos lo que hacemos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2050" name="Picture 2" descr="https://encrypted-tbn0.gstatic.com/images?q=tbn:ANd9GcRWRQRQs6G2cM9unf8-OaAC1AAnaBcJgwqyf0w3K3nfvbexutemmg"/>
          <p:cNvPicPr>
            <a:picLocks noChangeAspect="1" noChangeArrowheads="1"/>
          </p:cNvPicPr>
          <p:nvPr/>
        </p:nvPicPr>
        <p:blipFill>
          <a:blip r:embed="rId3" cstate="print"/>
          <a:srcRect l="24652" r="12349"/>
          <a:stretch>
            <a:fillRect/>
          </a:stretch>
        </p:blipFill>
        <p:spPr bwMode="auto">
          <a:xfrm>
            <a:off x="5076056" y="4653136"/>
            <a:ext cx="1656184" cy="17430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4" name="Picture 6" descr="http://4.bp.blogspot.com/-u-v5AHfy-go/Um-5sD4LsiI/AAAAAAAACSI/ZkL_R-anBaM/s320/limpiar_escritorio_031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5048926"/>
            <a:ext cx="1656184" cy="12421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http://3.bp.blogspot.com/-fwoqr2meK0k/T0zhCmM07YI/AAAAAAAAAus/fvOhwgnKdVo/s1600/caracola-zen+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99792" y="404664"/>
            <a:ext cx="4464496" cy="838200"/>
          </a:xfrm>
        </p:spPr>
        <p:txBody>
          <a:bodyPr>
            <a:normAutofit/>
          </a:bodyPr>
          <a:lstStyle/>
          <a:p>
            <a:pPr algn="ctr"/>
            <a:r>
              <a:rPr lang="es-E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DIFICULTADES:</a:t>
            </a:r>
            <a:endParaRPr lang="es-E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124744"/>
            <a:ext cx="8208912" cy="5112568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s-ES" sz="2400" dirty="0" smtClean="0">
              <a:latin typeface="Century Schoolbook" pitchFamily="18" charset="0"/>
            </a:endParaRPr>
          </a:p>
          <a:p>
            <a:pPr>
              <a:buNone/>
            </a:pPr>
            <a:r>
              <a:rPr lang="es-ES" sz="2400" dirty="0" smtClean="0">
                <a:latin typeface="Century Schoolbook" pitchFamily="18" charset="0"/>
              </a:rPr>
              <a:t>1</a:t>
            </a:r>
            <a:r>
              <a:rPr lang="es-ES" sz="2400" dirty="0" smtClean="0">
                <a:solidFill>
                  <a:schemeClr val="bg1"/>
                </a:solidFill>
                <a:latin typeface="Century Schoolbook" pitchFamily="18" charset="0"/>
              </a:rPr>
              <a:t>. La idea de 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silencio</a:t>
            </a:r>
            <a:r>
              <a:rPr lang="es-ES" sz="2400" dirty="0" smtClean="0">
                <a:solidFill>
                  <a:schemeClr val="bg1"/>
                </a:solidFill>
                <a:latin typeface="Century Schoolbook" pitchFamily="18" charset="0"/>
              </a:rPr>
              <a:t> nos </a:t>
            </a: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inquieta e intranquiliza</a:t>
            </a:r>
          </a:p>
          <a:p>
            <a:pPr>
              <a:buNone/>
            </a:pPr>
            <a:r>
              <a:rPr lang="es-ES" sz="2400" dirty="0" smtClean="0">
                <a:solidFill>
                  <a:schemeClr val="bg1"/>
                </a:solidFill>
                <a:latin typeface="Century Schoolbook" pitchFamily="18" charset="0"/>
              </a:rPr>
              <a:t>2. No sabemos qué hacer con nosotros mismos. Tenemos miedo a la soledad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es-E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	</a:t>
            </a:r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Recomendaciones:</a:t>
            </a:r>
          </a:p>
          <a:p>
            <a:pPr>
              <a:buFont typeface="Wingdings" pitchFamily="2" charset="2"/>
              <a:buChar char="§"/>
            </a:pPr>
            <a:r>
              <a:rPr lang="es-ES" sz="2400" dirty="0" smtClean="0">
                <a:solidFill>
                  <a:srgbClr val="C00000"/>
                </a:solidFill>
                <a:latin typeface="Century Schoolbook" pitchFamily="18" charset="0"/>
              </a:rPr>
              <a:t>Aislarse y recogerse</a:t>
            </a:r>
          </a:p>
          <a:p>
            <a:pPr>
              <a:buFont typeface="Wingdings" pitchFamily="2" charset="2"/>
              <a:buChar char="§"/>
            </a:pPr>
            <a:r>
              <a:rPr lang="es-ES" sz="2400" b="1" dirty="0" smtClean="0">
                <a:solidFill>
                  <a:srgbClr val="C00000"/>
                </a:solidFill>
                <a:latin typeface="Century Schoolbook" pitchFamily="18" charset="0"/>
              </a:rPr>
              <a:t>Respirar profundamente</a:t>
            </a:r>
          </a:p>
          <a:p>
            <a:pPr>
              <a:buFont typeface="Wingdings" pitchFamily="2" charset="2"/>
              <a:buChar char="§"/>
            </a:pPr>
            <a:r>
              <a:rPr lang="es-ES" sz="2400" b="1" dirty="0" smtClean="0">
                <a:solidFill>
                  <a:srgbClr val="C00000"/>
                </a:solidFill>
                <a:latin typeface="Century Schoolbook" pitchFamily="18" charset="0"/>
              </a:rPr>
              <a:t> mirar con cierta distancia los pensamientos que van y vienen sin apropiarnos de ninguno de ellos</a:t>
            </a:r>
          </a:p>
          <a:p>
            <a:pPr>
              <a:buFont typeface="Wingdings" pitchFamily="2" charset="2"/>
              <a:buChar char="§"/>
            </a:pPr>
            <a:r>
              <a:rPr lang="es-ES" sz="2400" b="1" dirty="0" smtClean="0">
                <a:solidFill>
                  <a:srgbClr val="C00000"/>
                </a:solidFill>
                <a:latin typeface="Century Schoolbook" pitchFamily="18" charset="0"/>
              </a:rPr>
              <a:t>Centrarnos en el tema</a:t>
            </a:r>
          </a:p>
          <a:p>
            <a:pPr>
              <a:buFont typeface="Wingdings" pitchFamily="2" charset="2"/>
              <a:buChar char="§"/>
            </a:pPr>
            <a:r>
              <a:rPr lang="es-ES" sz="2400" b="1" dirty="0" smtClean="0">
                <a:solidFill>
                  <a:srgbClr val="C00000"/>
                </a:solidFill>
                <a:latin typeface="Century Schoolbook" pitchFamily="18" charset="0"/>
              </a:rPr>
              <a:t>Anotar aquello que resuena como más significativo</a:t>
            </a:r>
          </a:p>
          <a:p>
            <a:pPr>
              <a:buFont typeface="Wingdings" pitchFamily="2" charset="2"/>
              <a:buChar char="§"/>
            </a:pPr>
            <a:endParaRPr lang="es-ES" sz="2400" dirty="0">
              <a:solidFill>
                <a:srgbClr val="0070C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todoelorodelmundo.files.wordpress.com/2012/11/caracola2bde2bmar6.jpg?w=500&amp;h=37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DIFICULTADES: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sz="2400" dirty="0" smtClean="0">
                <a:latin typeface="Century Schoolbook" pitchFamily="18" charset="0"/>
              </a:rPr>
              <a:t>3</a:t>
            </a:r>
            <a:r>
              <a:rPr lang="es-ES" sz="2400" dirty="0" smtClean="0">
                <a:solidFill>
                  <a:srgbClr val="0070C0"/>
                </a:solidFill>
                <a:latin typeface="Century Schoolbook" pitchFamily="18" charset="0"/>
              </a:rPr>
              <a:t>. </a:t>
            </a:r>
            <a:r>
              <a:rPr lang="es-E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El silencio y la conciencia nos envían señales que no acertamos a traducir o nos dominan sentimientos negativos que no nos dejan escuchar… hay que dar tiempo a la conciencia para que se exprese y para que actúe en nosotros el proceso que despliega</a:t>
            </a:r>
          </a:p>
          <a:p>
            <a:pPr>
              <a:buNone/>
            </a:pPr>
            <a:endParaRPr lang="es-ES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  <a:p>
            <a:pPr>
              <a:buNone/>
            </a:pPr>
            <a:r>
              <a:rPr lang="es-E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4. Dificultad de convertir el silencio y la meditación en hábito regular. Si de verdad hay en nosotros voluntad profunda de abordar nuestra vida, el tiempo aparecerá</a:t>
            </a:r>
            <a:endParaRPr lang="es-E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440</TotalTime>
  <Words>395</Words>
  <Application>Microsoft Office PowerPoint</Application>
  <PresentationFormat>Presentación en pantalla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Presentación de PowerPoint</vt:lpstr>
      <vt:lpstr>Presentación de PowerPoint</vt:lpstr>
      <vt:lpstr>Posponer las respuestas definitivas</vt:lpstr>
      <vt:lpstr>Posponer las respuestas definitivas</vt:lpstr>
      <vt:lpstr>DIFICULTADES:</vt:lpstr>
      <vt:lpstr>DIFICULTADES: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Superiora General</dc:creator>
  <cp:lastModifiedBy>Adela</cp:lastModifiedBy>
  <cp:revision>45</cp:revision>
  <dcterms:created xsi:type="dcterms:W3CDTF">2014-07-04T16:00:14Z</dcterms:created>
  <dcterms:modified xsi:type="dcterms:W3CDTF">2014-07-05T07:36:06Z</dcterms:modified>
</cp:coreProperties>
</file>