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94" r:id="rId2"/>
    <p:sldId id="298" r:id="rId3"/>
    <p:sldId id="315" r:id="rId4"/>
    <p:sldId id="312" r:id="rId5"/>
    <p:sldId id="314" r:id="rId6"/>
    <p:sldId id="313" r:id="rId7"/>
    <p:sldId id="316" r:id="rId8"/>
    <p:sldId id="296" r:id="rId9"/>
    <p:sldId id="299" r:id="rId10"/>
    <p:sldId id="300" r:id="rId11"/>
    <p:sldId id="301" r:id="rId12"/>
    <p:sldId id="302" r:id="rId13"/>
    <p:sldId id="303" r:id="rId14"/>
    <p:sldId id="304" r:id="rId15"/>
    <p:sldId id="258" r:id="rId16"/>
    <p:sldId id="305" r:id="rId17"/>
    <p:sldId id="306" r:id="rId18"/>
    <p:sldId id="308" r:id="rId19"/>
    <p:sldId id="309" r:id="rId20"/>
    <p:sldId id="311" r:id="rId21"/>
    <p:sldId id="285" r:id="rId22"/>
    <p:sldId id="310" r:id="rId23"/>
    <p:sldId id="292" r:id="rId24"/>
  </p:sldIdLst>
  <p:sldSz cx="9144000" cy="6858000" type="screen4x3"/>
  <p:notesSz cx="6858000" cy="9144000"/>
  <p:embeddedFontLst>
    <p:embeddedFont>
      <p:font typeface="Lucida Handwriting" panose="03010101010101010101" pitchFamily="66" charset="0"/>
      <p:regular r:id="rId26"/>
    </p:embeddedFont>
    <p:embeddedFont>
      <p:font typeface="Stencil" panose="040409050D0802020404" pitchFamily="8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aramond" panose="02020404030301010803" pitchFamily="18" charset="0"/>
      <p:regular r:id="rId32"/>
      <p:bold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  <p:embeddedFont>
      <p:font typeface="A little sunshine" panose="02000603000000000000" pitchFamily="2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pe MF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pe MF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pe MF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pe MF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pe MF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pe MF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pe MF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pe MF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pe MF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74625E"/>
    <a:srgbClr val="FFCCFF"/>
    <a:srgbClr val="0066FF"/>
    <a:srgbClr val="FF6600"/>
    <a:srgbClr val="009900"/>
    <a:srgbClr val="99FF33"/>
    <a:srgbClr val="FFFF00"/>
    <a:srgbClr val="6600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F34EE1F-41CB-4710-B5D7-4118AADFF00C}" type="datetimeFigureOut">
              <a:rPr lang="es-ES"/>
              <a:pPr>
                <a:defRPr/>
              </a:pPr>
              <a:t>12/03/2020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695792-17E8-4594-BE4D-4989FAD4A6D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268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95792-17E8-4594-BE4D-4989FAD4A6D0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821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95792-17E8-4594-BE4D-4989FAD4A6D0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4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95792-17E8-4594-BE4D-4989FAD4A6D0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6A8FA8CF-B927-4EC6-A364-648B98F678D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57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362A28D2-D32C-49CC-AF62-ED16A5E693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44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362A28D2-D32C-49CC-AF62-ED16A5E693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7883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362A28D2-D32C-49CC-AF62-ED16A5E693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354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362A28D2-D32C-49CC-AF62-ED16A5E693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2301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362A28D2-D32C-49CC-AF62-ED16A5E693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11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DD720-B72A-47FA-B248-FBC60CD90EA6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532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48ECA4-309D-4E14-BB00-CBF5F6E623FD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967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65DB0E-7E8B-4988-9C4F-A6589FA72E1D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83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A4602751-11B0-4E47-A5C3-60945E92C95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7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8F758CBB-DAE2-49F1-A1E6-547F71AF7A2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53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55EC00CD-D822-44A8-8C4F-58FB4AD4E95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37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A28D2-D32C-49CC-AF62-ED16A5E693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82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7E6C5-DAD6-4369-AD56-08944A80B0F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091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41592A-9CB3-4813-8115-A0BE2D844E7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09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0332A2B-C814-4375-9CF4-7C23963173F4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89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362A28D2-D32C-49CC-AF62-ED16A5E693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536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6126"/>
            <a:ext cx="5446043" cy="424583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3122909" cy="33400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grayWhite">
          <a:xfrm>
            <a:off x="801019" y="1196752"/>
            <a:ext cx="823547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5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     En las </a:t>
            </a:r>
          </a:p>
          <a:p>
            <a:pPr>
              <a:spcBef>
                <a:spcPct val="50000"/>
              </a:spcBef>
            </a:pPr>
            <a:r>
              <a:rPr lang="es-ES" sz="5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Comunidades Locales</a:t>
            </a:r>
          </a:p>
          <a:p>
            <a:pPr>
              <a:spcBef>
                <a:spcPct val="50000"/>
              </a:spcBef>
            </a:pPr>
            <a:r>
              <a:rPr lang="es-ES" sz="5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están la VIDA </a:t>
            </a:r>
          </a:p>
          <a:p>
            <a:pPr>
              <a:spcBef>
                <a:spcPct val="50000"/>
              </a:spcBef>
            </a:pPr>
            <a:r>
              <a:rPr lang="es-ES" sz="5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y la MISIÓN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58400499"/>
      </p:ext>
    </p:extLst>
  </p:cSld>
  <p:clrMapOvr>
    <a:masterClrMapping/>
  </p:clrMapOvr>
  <p:transition>
    <p:sndAc>
      <p:stSnd>
        <p:snd r:embed="rId2" name="oracion de san Francisc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43689" y="140796"/>
            <a:ext cx="775670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</a:pPr>
            <a:r>
              <a:rPr lang="es-ES" sz="6600" b="1" i="1" dirty="0">
                <a:solidFill>
                  <a:srgbClr val="FFFFFF"/>
                </a:solidFill>
                <a:effectLst>
                  <a:glow rad="228600">
                    <a:srgbClr val="728653">
                      <a:satMod val="175000"/>
                      <a:alpha val="40000"/>
                    </a:srgbClr>
                  </a:glow>
                </a:effectLst>
                <a:latin typeface="Lucida Handwriting" pitchFamily="66" charset="0"/>
              </a:rPr>
              <a:t> </a:t>
            </a:r>
            <a:r>
              <a:rPr lang="es-ES" sz="6600" b="1" i="1" dirty="0" smtClean="0">
                <a:solidFill>
                  <a:srgbClr val="FFFFFF"/>
                </a:solidFill>
                <a:effectLst>
                  <a:glow rad="228600">
                    <a:srgbClr val="728653">
                      <a:satMod val="175000"/>
                      <a:alpha val="40000"/>
                    </a:srgbClr>
                  </a:glow>
                </a:effectLst>
                <a:latin typeface="Lucida Handwriting" pitchFamily="66" charset="0"/>
              </a:rPr>
              <a:t> </a:t>
            </a:r>
            <a:r>
              <a:rPr lang="es-ES" sz="4000" b="1" i="1" dirty="0" smtClean="0">
                <a:ln>
                  <a:solidFill>
                    <a:prstClr val="black"/>
                  </a:solidFill>
                </a:ln>
                <a:solidFill>
                  <a:srgbClr val="6AAC91">
                    <a:lumMod val="75000"/>
                  </a:srgbClr>
                </a:solidFill>
                <a:effectLst>
                  <a:glow rad="228600">
                    <a:srgbClr val="728653">
                      <a:satMod val="175000"/>
                      <a:alpha val="40000"/>
                    </a:srgbClr>
                  </a:glow>
                </a:effectLst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Radicalismo evangélico</a:t>
            </a:r>
            <a:endParaRPr lang="es-ES" sz="4000" b="1" i="1" dirty="0">
              <a:ln>
                <a:solidFill>
                  <a:prstClr val="black"/>
                </a:solidFill>
              </a:ln>
              <a:solidFill>
                <a:srgbClr val="6AAC91">
                  <a:lumMod val="75000"/>
                </a:srgbClr>
              </a:solidFill>
              <a:effectLst>
                <a:glow rad="228600">
                  <a:srgbClr val="728653">
                    <a:satMod val="175000"/>
                    <a:alpha val="40000"/>
                  </a:srgbClr>
                </a:glow>
              </a:effectLst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83968" y="1484784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 preciso recuperar energías desde el constante y profundo </a:t>
            </a:r>
            <a:r>
              <a:rPr lang="es-ES_tradnl" sz="28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contacto con Dios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Padre, Hijo y Espíritu Santo y </a:t>
            </a:r>
            <a:r>
              <a:rPr lang="es-ES_tradnl" sz="28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abrir bien los ojos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 lo que nos rodea de </a:t>
            </a:r>
            <a:r>
              <a:rPr lang="es-ES_trad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dolor, pobreza, indignidad</a:t>
            </a:r>
            <a:endParaRPr lang="es-E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Palabra_de_Dios_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536">
            <a:off x="328994" y="1454609"/>
            <a:ext cx="3948147" cy="29653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n de dolor y pobre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02">
            <a:off x="2123728" y="4005064"/>
            <a:ext cx="3810000" cy="25431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305719"/>
      </p:ext>
    </p:extLst>
  </p:cSld>
  <p:clrMapOvr>
    <a:masterClrMapping/>
  </p:clrMapOvr>
  <p:transition>
    <p:sndAc>
      <p:stSnd>
        <p:snd r:embed="rId2" name="oracion de san Francisc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95536" y="351984"/>
            <a:ext cx="775670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</a:pPr>
            <a:r>
              <a:rPr lang="es-ES" sz="6600" b="1" i="1" dirty="0">
                <a:solidFill>
                  <a:srgbClr val="FFFFFF"/>
                </a:solidFill>
                <a:effectLst>
                  <a:glow rad="228600">
                    <a:srgbClr val="728653">
                      <a:satMod val="175000"/>
                      <a:alpha val="40000"/>
                    </a:srgbClr>
                  </a:glow>
                </a:effectLst>
                <a:latin typeface="Lucida Handwriting" pitchFamily="66" charset="0"/>
              </a:rPr>
              <a:t> </a:t>
            </a:r>
            <a:r>
              <a:rPr lang="es-ES" sz="6600" b="1" i="1" dirty="0" smtClean="0">
                <a:solidFill>
                  <a:srgbClr val="FFFFFF"/>
                </a:solidFill>
                <a:effectLst>
                  <a:glow rad="228600">
                    <a:srgbClr val="728653">
                      <a:satMod val="175000"/>
                      <a:alpha val="40000"/>
                    </a:srgbClr>
                  </a:glow>
                </a:effectLst>
                <a:latin typeface="Lucida Handwriting" pitchFamily="66" charset="0"/>
              </a:rPr>
              <a:t> </a:t>
            </a:r>
            <a:r>
              <a:rPr lang="es-ES" sz="4000" b="1" i="1" dirty="0" smtClean="0">
                <a:ln>
                  <a:solidFill>
                    <a:prstClr val="black"/>
                  </a:solidFill>
                </a:ln>
                <a:solidFill>
                  <a:srgbClr val="6AAC91">
                    <a:lumMod val="75000"/>
                  </a:srgbClr>
                </a:solidFill>
                <a:effectLst>
                  <a:glow rad="228600">
                    <a:srgbClr val="728653">
                      <a:satMod val="175000"/>
                      <a:alpha val="40000"/>
                    </a:srgbClr>
                  </a:glow>
                </a:effectLst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Relación y encuentro</a:t>
            </a:r>
            <a:endParaRPr lang="es-ES" sz="4000" b="1" i="1" dirty="0">
              <a:ln>
                <a:solidFill>
                  <a:prstClr val="black"/>
                </a:solidFill>
              </a:ln>
              <a:solidFill>
                <a:srgbClr val="6AAC91">
                  <a:lumMod val="75000"/>
                </a:srgbClr>
              </a:solidFill>
              <a:effectLst>
                <a:glow rad="228600">
                  <a:srgbClr val="728653">
                    <a:satMod val="175000"/>
                    <a:alpha val="40000"/>
                  </a:srgbClr>
                </a:glow>
              </a:effectLst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23927" y="1556792"/>
            <a:ext cx="48106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Apertura</a:t>
            </a: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diálogo</a:t>
            </a: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solidaridad</a:t>
            </a: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compromiso…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son valores que están en alza. A la base está la </a:t>
            </a: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cultura de la relación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</a:t>
            </a: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comu­nión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el </a:t>
            </a:r>
            <a:r>
              <a:rPr lang="es-ES_trad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intercambio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y 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</a:t>
            </a: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-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plementariedad</a:t>
            </a: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que nos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hace salir de nuestro pequeño </a:t>
            </a:r>
            <a:r>
              <a:rPr lang="es-ES_tradnl" sz="28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mun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- do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interior y nos lleva 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saber compartir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y a 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organizarnos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de otra manera. </a:t>
            </a:r>
            <a:endParaRPr lang="es-E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1244">
            <a:off x="-16609" y="1379745"/>
            <a:ext cx="3962735" cy="27267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4.bp.blogspot.com/-M1nq-5phdU8/ToYacXcUw8I/AAAAAAAAAGE/okZsURP-_fM/s320/fraternid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6" y="3501008"/>
            <a:ext cx="3358641" cy="3107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20822"/>
      </p:ext>
    </p:extLst>
  </p:cSld>
  <p:clrMapOvr>
    <a:masterClrMapping/>
  </p:clrMapOvr>
  <p:transition>
    <p:sndAc>
      <p:stSnd>
        <p:snd r:embed="rId2" name="oracion de san Francisc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08" y="548680"/>
            <a:ext cx="84767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</a:pPr>
            <a:r>
              <a:rPr lang="es-ES" sz="3600" b="1" i="1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Espiritualidad de la COMUNION</a:t>
            </a:r>
            <a:endParaRPr lang="es-ES" sz="3600" b="1" i="1" dirty="0">
              <a:ln>
                <a:solidFill>
                  <a:prstClr val="black"/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9512" y="4653136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	La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Iglesia se ha de convertir en </a:t>
            </a:r>
            <a:r>
              <a:rPr lang="es-ES_trad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casa y escuela de comunión.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El ejemplo y la dinámica de la </a:t>
            </a:r>
            <a:r>
              <a:rPr lang="es-ES_trad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vida comu­nitaria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pueden empujar el crecimiento de la </a:t>
            </a:r>
            <a:r>
              <a:rPr lang="es-ES_trad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comunión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en la Iglesia. </a:t>
            </a:r>
            <a:endParaRPr lang="es-E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Resultado de imagen de Comunidades locales de congregaciones religiosa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4752528" cy="44004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79185"/>
      </p:ext>
    </p:extLst>
  </p:cSld>
  <p:clrMapOvr>
    <a:masterClrMapping/>
  </p:clrMapOvr>
  <p:transition>
    <p:sndAc>
      <p:stSnd>
        <p:snd r:embed="rId2" name="oracion de san Francisc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ancesc germà00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2420888"/>
            <a:ext cx="4793420" cy="3616345"/>
          </a:xfrm>
          <a:prstGeom prst="rect">
            <a:avLst/>
          </a:prstGeom>
        </p:spPr>
      </p:pic>
      <p:sp>
        <p:nvSpPr>
          <p:cNvPr id="3" name="Oval 8"/>
          <p:cNvSpPr>
            <a:spLocks noChangeArrowheads="1"/>
          </p:cNvSpPr>
          <p:nvPr/>
        </p:nvSpPr>
        <p:spPr bwMode="auto">
          <a:xfrm>
            <a:off x="1547664" y="332656"/>
            <a:ext cx="3425268" cy="1348951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Stencil" panose="040409050D0802020404" pitchFamily="82" charset="0"/>
                <a:cs typeface="FrankRuehl" panose="020E0503060101010101" pitchFamily="34" charset="-79"/>
              </a:rPr>
              <a:t>DESAFÍOS</a:t>
            </a:r>
            <a:endParaRPr lang="es-E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Stencil" panose="040409050D0802020404" pitchFamily="82" charset="0"/>
              <a:cs typeface="FrankRuehl" panose="020E0503060101010101" pitchFamily="34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43808" y="1484784"/>
            <a:ext cx="576064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Entre vida personal y vida comunitaria </a:t>
            </a:r>
            <a:r>
              <a:rPr lang="es-E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es-ES" sz="1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sz="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S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71700" lvl="4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Dejar </a:t>
            </a: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cada persona el espacio que le permita ser ella misma y crecer en la comunidad, según el plan de 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Dios. </a:t>
            </a:r>
          </a:p>
          <a:p>
            <a:pPr lvl="4" algn="just">
              <a:spcAft>
                <a:spcPts val="0"/>
              </a:spcAft>
            </a:pP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Esto </a:t>
            </a: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pide desarrollar valores 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</a:p>
          <a:p>
            <a:pPr lvl="4" algn="just">
              <a:spcAft>
                <a:spcPts val="0"/>
              </a:spcAft>
            </a:pP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de </a:t>
            </a:r>
            <a:r>
              <a:rPr lang="es-E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respeto, acogida, confianza</a:t>
            </a: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</a:p>
          <a:p>
            <a:pPr lvl="4" algn="just">
              <a:spcAft>
                <a:spcPts val="0"/>
              </a:spcAft>
            </a:pP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etc...</a:t>
            </a:r>
          </a:p>
          <a:p>
            <a:pPr lvl="4" algn="just">
              <a:spcAft>
                <a:spcPts val="0"/>
              </a:spcAft>
            </a:pPr>
            <a:endParaRPr lang="es-E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71700" lvl="4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Dejar </a:t>
            </a: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la comunidad la </a:t>
            </a:r>
            <a:r>
              <a:rPr lang="es-ES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posibi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s-ES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lidad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crecer como cuerpo; lo que exige interpelarnos </a:t>
            </a:r>
            <a:r>
              <a:rPr lang="es-ES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mutua- mente</a:t>
            </a:r>
            <a:r>
              <a:rPr lang="es-E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vivir los valores de </a:t>
            </a:r>
            <a:r>
              <a:rPr lang="es-ES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solida </a:t>
            </a:r>
            <a:r>
              <a:rPr lang="es-ES" sz="2000" b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ridad</a:t>
            </a:r>
            <a:r>
              <a:rPr lang="es-E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S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diálogo</a:t>
            </a:r>
            <a:r>
              <a:rPr lang="es-E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S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comunión.</a:t>
            </a:r>
            <a:endParaRPr lang="es-E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ancesc germà00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3356992"/>
            <a:ext cx="4392488" cy="3307285"/>
          </a:xfrm>
          <a:prstGeom prst="rect">
            <a:avLst/>
          </a:prstGeom>
        </p:spPr>
      </p:pic>
      <p:sp>
        <p:nvSpPr>
          <p:cNvPr id="3" name="Oval 8"/>
          <p:cNvSpPr>
            <a:spLocks noChangeArrowheads="1"/>
          </p:cNvSpPr>
          <p:nvPr/>
        </p:nvSpPr>
        <p:spPr bwMode="auto">
          <a:xfrm>
            <a:off x="1547664" y="215847"/>
            <a:ext cx="3425268" cy="1348951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2AA4C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Stencil" panose="040409050D0802020404" pitchFamily="82" charset="0"/>
                <a:cs typeface="FrankRuehl" panose="020E0503060101010101" pitchFamily="34" charset="-79"/>
              </a:rPr>
              <a:t>DESAFÍOS</a:t>
            </a:r>
            <a:endParaRPr lang="es-E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92AA4C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Stencil" panose="040409050D0802020404" pitchFamily="82" charset="0"/>
              <a:cs typeface="FrankRuehl" panose="020E0503060101010101" pitchFamily="34" charset="-79"/>
            </a:endParaRPr>
          </a:p>
        </p:txBody>
      </p:sp>
      <p:pic>
        <p:nvPicPr>
          <p:cNvPr id="5122" name="Picture 2" descr="Palabra_de_Dios_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948147" cy="29653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03648" y="1337173"/>
            <a:ext cx="698477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Entre vida comunitaria y vida apostólica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es-E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</a:t>
            </a:r>
            <a:r>
              <a:rPr lang="es-E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dones</a:t>
            </a:r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las </a:t>
            </a:r>
            <a:r>
              <a:rPr lang="es-E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responsabilidades</a:t>
            </a:r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cada una se enfocan hacia el servicio apostólico, pero la comunidad no es un simple equipo de trabajo, es una </a:t>
            </a:r>
            <a:r>
              <a:rPr lang="es-E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comunidad de fe</a:t>
            </a:r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tiene por fundamento evangélico </a:t>
            </a:r>
            <a:r>
              <a:rPr lang="es-E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mandamiento del amor</a:t>
            </a:r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 prójimo que Cristo une íntimamente al del amor a Dios.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de dolor y pobr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294">
            <a:off x="181410" y="1822683"/>
            <a:ext cx="3810000" cy="25431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Jornada Mundial de la Paz 201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188">
            <a:off x="352336" y="4006249"/>
            <a:ext cx="3672666" cy="25922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31640" y="620688"/>
            <a:ext cx="714541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_tradnl" sz="24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Las presencias, los servidos, los estilos de vida</a:t>
            </a:r>
            <a:r>
              <a:rPr lang="es-ES_tradnl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47652" y="140900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¿Qué conciencia tenemos de lo que somos y qué aprecio hacemos de </a:t>
            </a:r>
            <a:r>
              <a:rPr lang="es-ES_tradnl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nuestra fraternidad </a:t>
            </a:r>
            <a:r>
              <a:rPr lang="es-ES_tradnl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como </a:t>
            </a:r>
            <a:r>
              <a:rPr lang="es-ES_tradnl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don</a:t>
            </a:r>
            <a:r>
              <a:rPr lang="es-ES_tradnl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para los demás? </a:t>
            </a:r>
            <a:endParaRPr lang="es-ES_tradnl" sz="2400" b="1" i="1" dirty="0" smtClean="0">
              <a:latin typeface="Calibri" panose="020F0502020204030204" pitchFamily="34" charset="0"/>
              <a:ea typeface="Times New Roman" panose="02020603050405020304" pitchFamily="18" charset="0"/>
              <a:cs typeface="Garamond" panose="02020404030301010803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402346" y="3194369"/>
            <a:ext cx="412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    ¿</a:t>
            </a:r>
            <a:r>
              <a:rPr lang="es-ES_tradnl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Dónde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estamos y </a:t>
            </a:r>
            <a:r>
              <a:rPr lang="es-ES_tradnl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para qué 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estamos en el contexto eclesial y social?</a:t>
            </a:r>
            <a:endParaRPr lang="es-ES" sz="2400" b="1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076056" y="4509120"/>
            <a:ext cx="3443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_tradnl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    ¿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Qué calidad de </a:t>
            </a:r>
            <a:r>
              <a:rPr lang="es-ES_tradnl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vida comunitaria 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puede haber con solo criterios </a:t>
            </a:r>
            <a:r>
              <a:rPr lang="es-ES_tradnl" sz="2400" b="1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organi­nizativos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de eficacia, de prestigio y de bienestar? </a:t>
            </a:r>
            <a:endParaRPr lang="es-ES" sz="2400" b="1" i="1" dirty="0">
              <a:solidFill>
                <a:prstClr val="black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3059832" y="1484783"/>
            <a:ext cx="887820" cy="43204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/>
          <p:cNvSpPr/>
          <p:nvPr/>
        </p:nvSpPr>
        <p:spPr>
          <a:xfrm>
            <a:off x="3749122" y="3234986"/>
            <a:ext cx="887820" cy="43204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derecha 15"/>
          <p:cNvSpPr/>
          <p:nvPr/>
        </p:nvSpPr>
        <p:spPr>
          <a:xfrm>
            <a:off x="4387033" y="4542505"/>
            <a:ext cx="887820" cy="43204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0" grpId="0"/>
      <p:bldP spid="12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60622" y="620688"/>
            <a:ext cx="668747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_tradnl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credibilidad de nuestra vida comunitaria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71800" y="1409001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32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¿Qué </a:t>
            </a:r>
            <a:r>
              <a:rPr lang="es-ES_tradnl" sz="32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calidad de </a:t>
            </a:r>
            <a:r>
              <a:rPr lang="es-ES_tradnl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vida evangélica </a:t>
            </a:r>
            <a:r>
              <a:rPr lang="es-ES_tradnl" sz="32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estamos propiciando? </a:t>
            </a:r>
          </a:p>
        </p:txBody>
      </p:sp>
      <p:sp>
        <p:nvSpPr>
          <p:cNvPr id="12" name="Flecha derecha 11"/>
          <p:cNvSpPr/>
          <p:nvPr/>
        </p:nvSpPr>
        <p:spPr>
          <a:xfrm>
            <a:off x="1816681" y="1480368"/>
            <a:ext cx="887820" cy="43204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1" name="Picture 2" descr="Palabra_de_Dios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535">
            <a:off x="2072885" y="3341487"/>
            <a:ext cx="3948147" cy="29653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1" y="2218740"/>
            <a:ext cx="2789322" cy="38920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940152" y="3041393"/>
            <a:ext cx="2880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COHERENCIA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entre los valores que anunciamos y los que realmente vivimos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7068449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02240" y="592278"/>
            <a:ext cx="5495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S_tradnl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disminución y el </a:t>
            </a:r>
            <a:r>
              <a:rPr lang="es-ES_tradnl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envejecimiento</a:t>
            </a:r>
            <a:endParaRPr lang="es-ES" sz="28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04301" y="1166456"/>
            <a:ext cx="6696744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es-ES_tradn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Son 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dos fuertes desafíos, pero también son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oportunidades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que hay que aprovechar para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abrirse, acoger y colaborar 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con otras vocacio­nes en la Iglesia y para saber mantenerse en un es­tado de vigilancia continua, de búsqueda constante. Son desafíos que ponen a prueba la capacidad de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renovación y adaptación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. </a:t>
            </a:r>
            <a:endParaRPr lang="es-ES_tradnl" sz="2000" dirty="0" smtClean="0">
              <a:latin typeface="Calibri" panose="020F0502020204030204" pitchFamily="34" charset="0"/>
              <a:ea typeface="Times New Roman" panose="02020603050405020304" pitchFamily="18" charset="0"/>
              <a:cs typeface="Garamond" panose="02020404030301010803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 rot="20940497">
            <a:off x="3761110" y="5165641"/>
            <a:ext cx="5112568" cy="107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 algn="just">
              <a:lnSpc>
                <a:spcPct val="106000"/>
              </a:lnSpc>
              <a:spcAft>
                <a:spcPts val="800"/>
              </a:spcAft>
            </a:pP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Una actitud que nos lleve a vivir de los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valores de la vida consagrada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y, por lo mismo, desde la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fraternidad.</a:t>
            </a:r>
            <a:endParaRPr lang="es-ES" sz="2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de religiosas ancian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0"/>
          <a:stretch/>
        </p:blipFill>
        <p:spPr bwMode="auto">
          <a:xfrm>
            <a:off x="107504" y="436826"/>
            <a:ext cx="1894736" cy="29218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Resultado de imagen de religiosas ancian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r="2731"/>
          <a:stretch/>
        </p:blipFill>
        <p:spPr bwMode="auto">
          <a:xfrm>
            <a:off x="487145" y="3789040"/>
            <a:ext cx="3060341" cy="28265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71800" y="3267206"/>
            <a:ext cx="5400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 algn="just">
              <a:lnSpc>
                <a:spcPct val="106000"/>
              </a:lnSpc>
              <a:spcAft>
                <a:spcPts val="800"/>
              </a:spcAft>
            </a:pP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Biblia considera una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gracia el “resto” 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porque está constituido por un grupo de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“pobres”, 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de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“fieles”, 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que ponen en Dios su fortaleza, que confían </a:t>
            </a:r>
            <a:r>
              <a:rPr lang="es-ES_tradn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en 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el poder del Señor. Es un grupo que, vuelto al Señor, decide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cumplir su voluntad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4761092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03648" y="764704"/>
            <a:ext cx="753898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ES_tradnl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Las generaciones que coexisten en nuestras </a:t>
            </a:r>
            <a:r>
              <a:rPr lang="es-ES_tradnl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comuni­dades</a:t>
            </a:r>
            <a:endParaRPr lang="es-ES" sz="20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r="11900" b="4924"/>
          <a:stretch/>
        </p:blipFill>
        <p:spPr bwMode="auto">
          <a:xfrm>
            <a:off x="239444" y="2131695"/>
            <a:ext cx="4272409" cy="27567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de comunidades intergeneraciona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8765"/>
          <a:stretch/>
        </p:blipFill>
        <p:spPr bwMode="auto">
          <a:xfrm>
            <a:off x="1619672" y="1350199"/>
            <a:ext cx="3432034" cy="18993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 rot="20842140">
            <a:off x="4700223" y="1976061"/>
            <a:ext cx="4531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Cada 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generación tiene sus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miedos,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sus angustias, sus fracasos y sus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expectativas y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esperanzas.</a:t>
            </a:r>
            <a:r>
              <a:rPr lang="es-ES_tradn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_tradnl" sz="2000" dirty="0" smtClean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Garamond" panose="02020404030301010803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 rot="354414">
            <a:off x="897948" y="4906446"/>
            <a:ext cx="5112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Si queremos que haya </a:t>
            </a:r>
            <a:r>
              <a:rPr lang="es-ES_tradnl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reconocimiento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mutuo, diálogo y aceptación,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hay que fundar las relaciones en suelo </a:t>
            </a:r>
            <a:r>
              <a:rPr lang="es-ES_tradnl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carismático</a:t>
            </a:r>
            <a:r>
              <a:rPr lang="es-ES_tradn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que hace posible el enraizamiento, la nutrición, el florecimiento y la maduración.</a:t>
            </a:r>
          </a:p>
        </p:txBody>
      </p:sp>
      <p:pic>
        <p:nvPicPr>
          <p:cNvPr id="1026" name="Picture 2" descr="Resultado de imagen de Maria Ana Mog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22" y="2899769"/>
            <a:ext cx="2775599" cy="35287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rawberry Seedl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43" y="3365033"/>
            <a:ext cx="2381250" cy="36099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71280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31640" y="593664"/>
            <a:ext cx="4546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_tradnl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40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</a:t>
            </a:r>
            <a:r>
              <a:rPr lang="es-ES_tradnl" sz="4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multiculturalidad</a:t>
            </a:r>
            <a:endParaRPr lang="es-ES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13743" y="4524346"/>
            <a:ext cx="457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>
              <a:spcAft>
                <a:spcPts val="0"/>
              </a:spcAft>
            </a:pPr>
            <a:r>
              <a:rPr lang="es-ES_tradnl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comunidad religiosa pluricultural 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está emplazada a ofrecer el signo inequívoco del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amor fraterno 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por encima de razas, pueblos, lenguas, ritos...</a:t>
            </a:r>
            <a:endParaRPr lang="es-E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 rot="180924">
            <a:off x="2591306" y="3023444"/>
            <a:ext cx="5672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 algn="just">
              <a:spcAft>
                <a:spcPts val="0"/>
              </a:spcAft>
            </a:pPr>
            <a:r>
              <a:rPr lang="es-ES_tradnl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interculturalidad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 imperativo 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de nuestro </a:t>
            </a:r>
            <a:r>
              <a:rPr lang="es-ES_tradnl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tiem­po que debemos asumir 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si </a:t>
            </a:r>
            <a:r>
              <a:rPr lang="es-ES_tradnl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queremos estar 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 la altura de las exigencias </a:t>
            </a:r>
            <a:r>
              <a:rPr lang="es-ES_tradnl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que 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se </a:t>
            </a:r>
            <a:r>
              <a:rPr lang="es-ES_tradnl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plantean </a:t>
            </a:r>
            <a:r>
              <a:rPr lang="es-ES_tradn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en la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convivencia</a:t>
            </a:r>
            <a:r>
              <a:rPr lang="es-ES_tradn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.</a:t>
            </a:r>
            <a:endParaRPr lang="es-E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Resultado de imagen de multiculturalid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r="6462"/>
          <a:stretch/>
        </p:blipFill>
        <p:spPr bwMode="auto">
          <a:xfrm>
            <a:off x="395536" y="4064185"/>
            <a:ext cx="3816425" cy="2120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5796136" y="260648"/>
            <a:ext cx="2954362" cy="2954363"/>
            <a:chOff x="5796136" y="260648"/>
            <a:chExt cx="2954362" cy="2954363"/>
          </a:xfrm>
        </p:grpSpPr>
        <p:pic>
          <p:nvPicPr>
            <p:cNvPr id="4" name="Picture 4" descr="Resultado de imagen de multiculturalida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60648"/>
              <a:ext cx="2954362" cy="2954363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 descr="Imagen relacionada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254" y="841882"/>
              <a:ext cx="1762125" cy="1762125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</p:grpSp>
      <p:sp>
        <p:nvSpPr>
          <p:cNvPr id="9" name="Rectángulo 8"/>
          <p:cNvSpPr/>
          <p:nvPr/>
        </p:nvSpPr>
        <p:spPr>
          <a:xfrm>
            <a:off x="-252536" y="1360455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es-ES_tradnl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pluralidad de culturas </a:t>
            </a:r>
            <a:r>
              <a:rPr lang="es-ES_tradnl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 una riqueza </a:t>
            </a:r>
            <a:r>
              <a:rPr lang="es-ES_tradnl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para la vida</a:t>
            </a:r>
          </a:p>
          <a:p>
            <a:pPr indent="449580">
              <a:spcAft>
                <a:spcPts val="0"/>
              </a:spcAft>
            </a:pPr>
            <a:r>
              <a:rPr lang="es-ES_tradnl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comunitaria </a:t>
            </a:r>
            <a:r>
              <a:rPr lang="es-ES_tradnl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 todos los niveles. Pero necesita un </a:t>
            </a:r>
            <a:r>
              <a:rPr lang="es-ES_tradnl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pro-</a:t>
            </a:r>
          </a:p>
          <a:p>
            <a:pPr indent="449580">
              <a:spcAft>
                <a:spcPts val="0"/>
              </a:spcAft>
            </a:pPr>
            <a:r>
              <a:rPr lang="es-ES_tradnl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­</a:t>
            </a:r>
            <a:r>
              <a:rPr lang="es-ES_tradnl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ceso de 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interculturalidad</a:t>
            </a:r>
            <a:r>
              <a:rPr lang="es-ES_tradnl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en el </a:t>
            </a:r>
            <a:r>
              <a:rPr lang="es-ES_tradnl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que: </a:t>
            </a:r>
          </a:p>
          <a:p>
            <a:pPr indent="449580">
              <a:spcAft>
                <a:spcPts val="0"/>
              </a:spcAft>
            </a:pPr>
            <a:r>
              <a:rPr lang="es-ES_tradn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reconocimiento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aceptación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intercambio</a:t>
            </a:r>
            <a:r>
              <a:rPr lang="es-ES_tradn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</a:t>
            </a:r>
            <a:r>
              <a:rPr lang="es-ES_tradn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complementariedad      </a:t>
            </a:r>
          </a:p>
          <a:p>
            <a:pPr indent="449580">
              <a:spcAft>
                <a:spcPts val="0"/>
              </a:spcAft>
            </a:pPr>
            <a:r>
              <a:rPr lang="es-ES_tradnl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se hagan </a:t>
            </a:r>
            <a:r>
              <a:rPr lang="es-ES_tradnl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una realidad armoniosa.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6597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5656" y="476672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 Comunidad local, </a:t>
            </a:r>
          </a:p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referente en nuestra Vida Religiosa</a:t>
            </a:r>
            <a:endParaRPr lang="es-ES" sz="2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652120" y="1987901"/>
            <a:ext cx="3024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prstClr val="black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La Comunidad no está hecha, sino que se hace a partir de la convocación que procede del </a:t>
            </a:r>
            <a:r>
              <a:rPr lang="es-ES" sz="3600" dirty="0" smtClean="0">
                <a:solidFill>
                  <a:prstClr val="black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Espíritu  </a:t>
            </a:r>
            <a:r>
              <a:rPr lang="es-ES" sz="3600" dirty="0" smtClean="0">
                <a:solidFill>
                  <a:prstClr val="black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(C 53)</a:t>
            </a:r>
            <a:endParaRPr lang="es-ES" sz="3600" dirty="0">
              <a:solidFill>
                <a:prstClr val="black"/>
              </a:solidFill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pic>
        <p:nvPicPr>
          <p:cNvPr id="5" name="Picture 2" descr="Resultado de imagen de Comunidades locales de congregaciones religi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752528" cy="44004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55876" y="1966581"/>
            <a:ext cx="5256584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340" algn="just">
              <a:lnSpc>
                <a:spcPct val="107000"/>
              </a:lnSpc>
              <a:spcAft>
                <a:spcPts val="0"/>
              </a:spcAft>
            </a:pPr>
            <a:r>
              <a:rPr lang="es-ES" sz="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180340"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Ejercer la autoridad evangélica de </a:t>
            </a:r>
            <a:r>
              <a:rPr lang="es-E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servicio y animación de la comunidad</a:t>
            </a: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unir y orientar en el carisma propio, ser </a:t>
            </a:r>
            <a:r>
              <a:rPr lang="es-E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vínculo de comunión </a:t>
            </a: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intercomunitaria…” (C 221</a:t>
            </a:r>
            <a:r>
              <a:rPr lang="es-ES" sz="20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s-E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67644" y="692696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2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SERVICIO EN CORRESPONSABILIDAD</a:t>
            </a:r>
            <a:endParaRPr lang="es-E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27584" y="1479075"/>
            <a:ext cx="666939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Nuestra inspiración para el servicio de la autoridad</a:t>
            </a:r>
            <a:endParaRPr lang="es-ES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C:\Users\MG\Downloads\Constit_medalla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6947">
            <a:off x="487815" y="1865524"/>
            <a:ext cx="2639695" cy="279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Resultado de imagen de lavatorio de los p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84" y="3235067"/>
            <a:ext cx="2920354" cy="34185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71800" y="3789040"/>
            <a:ext cx="3312368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80340"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“Autoridad entre nosotras significa </a:t>
            </a:r>
            <a:r>
              <a:rPr lang="es-E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SERVICIO</a:t>
            </a: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destinado a promover la </a:t>
            </a:r>
            <a:r>
              <a:rPr lang="es-E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caridad</a:t>
            </a: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entre las hermanas…”  (C 160)</a:t>
            </a:r>
            <a:endParaRPr lang="es-E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7544" y="5446169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80340" algn="just">
              <a:spcAft>
                <a:spcPts val="0"/>
              </a:spcAft>
            </a:pP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“La hermana que ha sido nombrada Superiora debe ejercer su función con </a:t>
            </a:r>
            <a:r>
              <a:rPr lang="es-E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espíritu de servicio</a:t>
            </a: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…” </a:t>
            </a:r>
            <a:endParaRPr lang="es-ES" sz="2000" b="1" i="1" dirty="0" smtClean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180340" algn="just">
              <a:spcAft>
                <a:spcPts val="0"/>
              </a:spcAft>
            </a:pP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0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  (</a:t>
            </a:r>
            <a:r>
              <a:rPr lang="es-ES" sz="20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49)</a:t>
            </a:r>
            <a:endParaRPr lang="es-E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7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ultado de imagen de JesÃºs Buen Pasto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4680520" cy="554461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" name="Rectángulo 2"/>
          <p:cNvSpPr/>
          <p:nvPr/>
        </p:nvSpPr>
        <p:spPr>
          <a:xfrm>
            <a:off x="4139952" y="1844824"/>
            <a:ext cx="4752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JESUS</a:t>
            </a:r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ctr">
              <a:spcAft>
                <a:spcPts val="0"/>
              </a:spcAft>
            </a:pPr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SERVIDOR Y PASTOR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403648" y="663310"/>
            <a:ext cx="666939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Nuestra inspiración para el servicio de la autoridad</a:t>
            </a:r>
            <a:endParaRPr lang="es-E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88024" y="3573016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800" b="1" i="1" dirty="0" smtClean="0">
                <a:latin typeface="Calibri" panose="020F0502020204030204" pitchFamily="34" charset="0"/>
              </a:rPr>
              <a:t>La </a:t>
            </a:r>
            <a:r>
              <a:rPr lang="es-E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autoridad</a:t>
            </a:r>
            <a:r>
              <a:rPr lang="es-ES" sz="2800" b="1" i="1" dirty="0" smtClean="0">
                <a:latin typeface="Calibri" panose="020F0502020204030204" pitchFamily="34" charset="0"/>
              </a:rPr>
              <a:t> de Jesús</a:t>
            </a:r>
          </a:p>
          <a:p>
            <a:endParaRPr lang="es-ES" sz="2800" b="1" i="1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800" b="1" i="1" dirty="0" smtClean="0">
                <a:latin typeface="Calibri" panose="020F0502020204030204" pitchFamily="34" charset="0"/>
              </a:rPr>
              <a:t>Jesús y la </a:t>
            </a:r>
            <a:r>
              <a:rPr lang="es-E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comunidad de los doce</a:t>
            </a:r>
            <a:endParaRPr lang="es-E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71077"/>
      </p:ext>
    </p:extLst>
  </p:cSld>
  <p:clrMapOvr>
    <a:masterClrMapping/>
  </p:clrMapOvr>
  <p:transition>
    <p:sndAc>
      <p:stSnd>
        <p:snd r:embed="rId2" name="oracion de san Francisco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47664" y="692696"/>
            <a:ext cx="734481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Nuestra inspiración para el servicio de la autoridad</a:t>
            </a:r>
            <a:endParaRPr lang="es-E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Figuras Franciscanas: Fray Mase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r="7294" b="6756"/>
          <a:stretch/>
        </p:blipFill>
        <p:spPr bwMode="auto">
          <a:xfrm>
            <a:off x="4211960" y="1988840"/>
            <a:ext cx="4540721" cy="435312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51520" y="2302192"/>
            <a:ext cx="3744416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Cómo ha servido Francisco </a:t>
            </a:r>
          </a:p>
          <a:p>
            <a:pPr algn="ctr">
              <a:lnSpc>
                <a:spcPct val="150000"/>
              </a:lnSpc>
            </a:pP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a sus </a:t>
            </a:r>
          </a:p>
          <a:p>
            <a:pPr algn="ctr">
              <a:lnSpc>
                <a:spcPct val="150000"/>
              </a:lnSpc>
            </a:pP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hermanos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47664" y="692696"/>
            <a:ext cx="697574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Nuestra inspiración para el servicio de la autoridad</a:t>
            </a:r>
            <a:endParaRPr lang="es-E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51520" y="2060848"/>
            <a:ext cx="3744416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Cómo animaba </a:t>
            </a:r>
          </a:p>
          <a:p>
            <a:pPr algn="ctr">
              <a:lnSpc>
                <a:spcPct val="150000"/>
              </a:lnSpc>
            </a:pP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las </a:t>
            </a:r>
          </a:p>
          <a:p>
            <a:pPr algn="ctr">
              <a:lnSpc>
                <a:spcPct val="150000"/>
              </a:lnSpc>
            </a:pP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Comunidades </a:t>
            </a:r>
          </a:p>
          <a:p>
            <a:pPr algn="ctr">
              <a:lnSpc>
                <a:spcPct val="150000"/>
              </a:lnSpc>
            </a:pP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María Ana Mogas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Resultado de imagen de MarÃ­a Ana Mo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572000" cy="3429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63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87624" y="692696"/>
            <a:ext cx="756084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_tradnl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LLAMADAS – CONVOCADAS - ENVIADAS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526631"/>
            <a:ext cx="5308362" cy="434720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Rectángulo 5"/>
          <p:cNvSpPr/>
          <p:nvPr/>
        </p:nvSpPr>
        <p:spPr>
          <a:xfrm>
            <a:off x="3491880" y="2636912"/>
            <a:ext cx="5184576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_tradnl" sz="3200" b="1" dirty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¿Transparentamos </a:t>
            </a:r>
            <a:r>
              <a:rPr lang="es-ES_tradnl" sz="3200" b="1" dirty="0" smtClean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_tradnl" sz="3200" b="1" dirty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 </a:t>
            </a:r>
            <a:r>
              <a:rPr lang="es-ES_tradnl" sz="3200" b="1" dirty="0" smtClean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     y </a:t>
            </a:r>
            <a:r>
              <a:rPr lang="es-ES_tradnl" sz="3200" b="1" dirty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crecemos </a:t>
            </a:r>
            <a:endParaRPr lang="es-ES_tradnl" sz="3200" b="1" dirty="0" smtClean="0">
              <a:latin typeface="Lucida Handwriting" panose="03010101010101010101" pitchFamily="66" charset="0"/>
              <a:ea typeface="Times New Roman" panose="02020603050405020304" pitchFamily="18" charset="0"/>
              <a:cs typeface="Garamond" panose="02020404030301010803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_tradnl" sz="3200" b="1" dirty="0" smtClean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         en </a:t>
            </a:r>
            <a:r>
              <a:rPr lang="es-ES_tradnl" sz="3200" b="1" dirty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esta </a:t>
            </a:r>
            <a:endParaRPr lang="es-ES_tradnl" sz="3200" b="1" dirty="0" smtClean="0">
              <a:latin typeface="Lucida Handwriting" panose="03010101010101010101" pitchFamily="66" charset="0"/>
              <a:ea typeface="Times New Roman" panose="02020603050405020304" pitchFamily="18" charset="0"/>
              <a:cs typeface="Garamond" panose="02020404030301010803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_tradnl" sz="3200" b="1" dirty="0" smtClean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      comunión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_tradnl" sz="3200" b="1" dirty="0" smtClean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             en </a:t>
            </a:r>
            <a:r>
              <a:rPr lang="es-ES_tradnl" sz="3200" b="1" dirty="0">
                <a:latin typeface="Lucida Handwriting" panose="03010101010101010101" pitchFamily="66" charset="0"/>
                <a:ea typeface="Times New Roman" panose="02020603050405020304" pitchFamily="18" charset="0"/>
                <a:cs typeface="Garamond" panose="02020404030301010803" pitchFamily="18" charset="0"/>
              </a:rPr>
              <a:t>Cristo?</a:t>
            </a:r>
            <a:endParaRPr lang="es-ES" sz="3200" dirty="0">
              <a:effectLst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88" y="4429926"/>
            <a:ext cx="2481531" cy="18549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83568" y="235028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 Comunidad local, </a:t>
            </a:r>
          </a:p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referente en nuestra Vida Religiosa</a:t>
            </a:r>
            <a:endParaRPr lang="es-ES" sz="2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795878" cy="31672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3732" r="5405" b="12440"/>
          <a:stretch/>
        </p:blipFill>
        <p:spPr bwMode="auto">
          <a:xfrm>
            <a:off x="5292080" y="1340768"/>
            <a:ext cx="1584176" cy="2232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7" name="Conector recto de flecha 6"/>
          <p:cNvCxnSpPr/>
          <p:nvPr/>
        </p:nvCxnSpPr>
        <p:spPr>
          <a:xfrm flipH="1">
            <a:off x="3995936" y="2353391"/>
            <a:ext cx="1368152" cy="59633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 rot="21258338">
            <a:off x="4868760" y="3137415"/>
            <a:ext cx="3888432" cy="3693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Centralidad de la persona de Jesús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3920534" y="3152064"/>
            <a:ext cx="1515562" cy="17891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6102726" y="4304721"/>
            <a:ext cx="2520280" cy="64633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La vivencia de los consejos evangélicos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032" name="Picture 8" descr="Resultado de imagen de MisiÃ³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54" y="4749349"/>
            <a:ext cx="2777608" cy="22389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ector recto de flecha 17"/>
          <p:cNvCxnSpPr/>
          <p:nvPr/>
        </p:nvCxnSpPr>
        <p:spPr>
          <a:xfrm flipV="1">
            <a:off x="3203848" y="3424166"/>
            <a:ext cx="629773" cy="164399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414071" y="4940251"/>
            <a:ext cx="1012926" cy="3693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Misión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6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9572" y="188640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 Comunidad local, </a:t>
            </a:r>
          </a:p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referente en nuestra Vida Religiosa</a:t>
            </a:r>
            <a:endParaRPr lang="es-ES" sz="2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 r="6257"/>
          <a:stretch/>
        </p:blipFill>
        <p:spPr bwMode="auto">
          <a:xfrm>
            <a:off x="323528" y="3860341"/>
            <a:ext cx="8208912" cy="29976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55576" y="1547917"/>
            <a:ext cx="748883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_tradn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Cuidando la vida fraterna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, se cuida de las personas </a:t>
            </a:r>
            <a:r>
              <a:rPr lang="es-ES_tradnl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y se 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sopesan las estructuras. La </a:t>
            </a:r>
            <a:r>
              <a:rPr lang="es-ES_tradn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comunidad local </a:t>
            </a:r>
            <a:r>
              <a:rPr lang="es-ES_tradnl" sz="2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es el medio en el que crecemos, maduramos y alcanzamos la plenitud según el carisma y misión del pro­pio Instituto.</a:t>
            </a:r>
            <a:endParaRPr lang="es-ES" sz="24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r="23026" b="3669"/>
          <a:stretch/>
        </p:blipFill>
        <p:spPr bwMode="auto">
          <a:xfrm>
            <a:off x="4932040" y="3530053"/>
            <a:ext cx="2952328" cy="33123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9572" y="188640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 Comunidad local, </a:t>
            </a:r>
          </a:p>
          <a:p>
            <a:r>
              <a:rPr lang="es-ES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referente en nuestra Vida Religiosa</a:t>
            </a:r>
            <a:endParaRPr lang="es-ES" sz="2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Resultado de imagen de Trinidad de la Misericor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18" y="-24598"/>
            <a:ext cx="9318752" cy="687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5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Trinidad de la Misericor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5360422" cy="39533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 rot="442146">
            <a:off x="3733492" y="496058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</a:rPr>
              <a:t>CALIDAD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20430561">
            <a:off x="5778217" y="110311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</a:rPr>
              <a:t>CALIDEZ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 rot="1776101">
            <a:off x="4609080" y="2492792"/>
            <a:ext cx="2975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</a:rPr>
              <a:t>CUIDADO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3568" y="3808765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¿Quién o qué determina la calidad comunitaria?</a:t>
            </a:r>
            <a:endParaRPr lang="es-E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pic>
        <p:nvPicPr>
          <p:cNvPr id="2050" name="Picture 2" descr="Resultado de imagen de amaos los unos a los ot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26095"/>
            <a:ext cx="3420259" cy="21034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987824" y="4426095"/>
            <a:ext cx="363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E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Amaos los unos a los otros, </a:t>
            </a:r>
          </a:p>
          <a:p>
            <a:pPr algn="ctr"/>
            <a:r>
              <a:rPr lang="es-E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como Yo os he amado”</a:t>
            </a:r>
            <a:endParaRPr lang="es-ES" sz="2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43608" y="543208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E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¿Por </a:t>
            </a:r>
            <a:r>
              <a:rPr lang="es-E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qué </a:t>
            </a:r>
            <a:r>
              <a:rPr lang="es-E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se nos hace tan difícil convivir con calidad? </a:t>
            </a:r>
            <a:endParaRPr lang="es-E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3"/>
          <a:stretch/>
        </p:blipFill>
        <p:spPr bwMode="auto">
          <a:xfrm>
            <a:off x="-540568" y="389372"/>
            <a:ext cx="5256584" cy="607079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1907704" y="389372"/>
            <a:ext cx="4248472" cy="22162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907704" y="692696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Algunas oportunidades que       </a:t>
            </a:r>
          </a:p>
          <a:p>
            <a:r>
              <a:rPr lang="es-E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 </a:t>
            </a:r>
            <a:r>
              <a:rPr lang="es-ES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                   hemos de aprovechar</a:t>
            </a:r>
            <a:endParaRPr lang="es-E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27984" y="2908945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A little sunshine" panose="02000603000000000000" pitchFamily="2" charset="0"/>
                <a:ea typeface="A little sunshine" panose="02000603000000000000" pitchFamily="2" charset="0"/>
              </a:rPr>
              <a:t>Entusiasmo carismático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A little sunshine" panose="02000603000000000000" pitchFamily="2" charset="0"/>
                <a:ea typeface="A little sunshine" panose="02000603000000000000" pitchFamily="2" charset="0"/>
              </a:rPr>
              <a:t>Radicalismo evangélico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A little sunshine" panose="02000603000000000000" pitchFamily="2" charset="0"/>
                <a:ea typeface="A little sunshine" panose="02000603000000000000" pitchFamily="2" charset="0"/>
              </a:rPr>
              <a:t>Cultura dela relación y el    </a:t>
            </a:r>
            <a:r>
              <a:rPr lang="es-ES" sz="3200" dirty="0" smtClean="0">
                <a:latin typeface="A little sunshine" panose="02000603000000000000" pitchFamily="2" charset="0"/>
                <a:ea typeface="A little sunshine" panose="02000603000000000000" pitchFamily="2" charset="0"/>
              </a:rPr>
              <a:t>                                     </a:t>
            </a:r>
            <a:r>
              <a:rPr lang="es-ES" sz="3200" dirty="0" smtClean="0">
                <a:latin typeface="A little sunshine" panose="02000603000000000000" pitchFamily="2" charset="0"/>
                <a:ea typeface="A little sunshine" panose="02000603000000000000" pitchFamily="2" charset="0"/>
              </a:rPr>
              <a:t>encuentro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A little sunshine" panose="02000603000000000000" pitchFamily="2" charset="0"/>
                <a:ea typeface="A little sunshine" panose="02000603000000000000" pitchFamily="2" charset="0"/>
              </a:rPr>
              <a:t>Espiritualidad de la comunión</a:t>
            </a:r>
            <a:endParaRPr lang="es-ES" sz="3200" dirty="0"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tos de la Beata Mª A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/>
          <a:stretch/>
        </p:blipFill>
        <p:spPr bwMode="auto">
          <a:xfrm>
            <a:off x="4427984" y="368729"/>
            <a:ext cx="4375068" cy="597666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43689" y="44624"/>
            <a:ext cx="6172527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</a:pPr>
            <a:r>
              <a:rPr lang="es-ES" sz="6600" b="1" i="1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ucida Handwriting" pitchFamily="66" charset="0"/>
              </a:rPr>
              <a:t> </a:t>
            </a:r>
            <a:r>
              <a:rPr lang="es-ES" sz="6600" b="1" i="1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ucida Handwriting" pitchFamily="66" charset="0"/>
              </a:rPr>
              <a:t> </a:t>
            </a:r>
            <a:r>
              <a:rPr lang="es-ES" sz="4000" b="1" i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Entusiasmo</a:t>
            </a:r>
            <a:r>
              <a:rPr lang="es-ES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			      </a:t>
            </a:r>
            <a:r>
              <a:rPr lang="es-ES" sz="4000" b="1" i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carismático</a:t>
            </a:r>
            <a:endParaRPr lang="es-ES" sz="4000" b="1" i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3689" y="1944188"/>
            <a:ext cx="41594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El carisma 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de la Fundadora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nos remite al Evange­lio, a la Palabra de Dios. Vivido y compartido por los miembros del Instituto y los </a:t>
            </a:r>
            <a:r>
              <a:rPr lang="es-ES_tradnl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laicos,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da </a:t>
            </a:r>
            <a:r>
              <a:rPr lang="es-ES_tradnl" sz="28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vitalidad, consis­tencia, empuje, creatividad 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a las </a:t>
            </a:r>
            <a:r>
              <a:rPr lang="es-ES_trad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comunidades</a:t>
            </a:r>
            <a:r>
              <a:rPr lang="es-ES_tradnl" sz="2800" dirty="0">
                <a:latin typeface="Calibri" panose="020F0502020204030204" pitchFamily="34" charset="0"/>
                <a:ea typeface="Times New Roman" panose="02020603050405020304" pitchFamily="18" charset="0"/>
                <a:cs typeface="Garamond" panose="02020404030301010803" pitchFamily="18" charset="0"/>
              </a:rPr>
              <a:t> y a sus obras apostólicas.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794216359"/>
      </p:ext>
    </p:extLst>
  </p:cSld>
  <p:clrMapOvr>
    <a:masterClrMapping/>
  </p:clrMapOvr>
  <p:transition>
    <p:sndAc>
      <p:stSnd>
        <p:snd r:embed="rId2" name="oracion de san Francisc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3567</TotalTime>
  <Words>921</Words>
  <Application>Microsoft Office PowerPoint</Application>
  <PresentationFormat>Presentación en pantalla (4:3)</PresentationFormat>
  <Paragraphs>105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41" baseType="lpstr">
      <vt:lpstr>Arial</vt:lpstr>
      <vt:lpstr>Lucida Handwriting</vt:lpstr>
      <vt:lpstr>Rope MF</vt:lpstr>
      <vt:lpstr>Kozuka Mincho Pro H</vt:lpstr>
      <vt:lpstr>Wingdings</vt:lpstr>
      <vt:lpstr>Stencil</vt:lpstr>
      <vt:lpstr>Calibri</vt:lpstr>
      <vt:lpstr>Garamond</vt:lpstr>
      <vt:lpstr>FrankRuehl</vt:lpstr>
      <vt:lpstr>Century Gothic</vt:lpstr>
      <vt:lpstr>Wingdings 3</vt:lpstr>
      <vt:lpstr>Symbol</vt:lpstr>
      <vt:lpstr>Aharoni</vt:lpstr>
      <vt:lpstr>Times New Roman</vt:lpstr>
      <vt:lpstr>A little sunshine</vt:lpstr>
      <vt:lpstr>Cambria</vt:lpstr>
      <vt:lpstr>Levenim MT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O.F.M.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</dc:creator>
  <cp:lastModifiedBy>User</cp:lastModifiedBy>
  <cp:revision>121</cp:revision>
  <dcterms:created xsi:type="dcterms:W3CDTF">2007-05-12T01:59:31Z</dcterms:created>
  <dcterms:modified xsi:type="dcterms:W3CDTF">2020-03-12T10:30:51Z</dcterms:modified>
</cp:coreProperties>
</file>