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5" r:id="rId3"/>
    <p:sldId id="276" r:id="rId4"/>
    <p:sldId id="257" r:id="rId5"/>
    <p:sldId id="258" r:id="rId6"/>
    <p:sldId id="259" r:id="rId7"/>
    <p:sldId id="260" r:id="rId8"/>
    <p:sldId id="261" r:id="rId9"/>
    <p:sldId id="262" r:id="rId10"/>
    <p:sldId id="263" r:id="rId11"/>
    <p:sldId id="264" r:id="rId12"/>
    <p:sldId id="266" r:id="rId13"/>
    <p:sldId id="267" r:id="rId14"/>
    <p:sldId id="268" r:id="rId15"/>
    <p:sldId id="269" r:id="rId16"/>
    <p:sldId id="270" r:id="rId17"/>
    <p:sldId id="271" r:id="rId18"/>
    <p:sldId id="272" r:id="rId19"/>
    <p:sldId id="273" r:id="rId20"/>
    <p:sldId id="274" r:id="rId21"/>
    <p:sldId id="277" r:id="rId22"/>
  </p:sldIdLst>
  <p:sldSz cx="9144000" cy="6858000" type="screen4x3"/>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A0BADBDF-BB82-4F85-813E-14527D637D37}" type="datetimeFigureOut">
              <a:rPr lang="es-PE" smtClean="0"/>
              <a:t>05/08/2014</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8046B59C-BA05-4706-A82E-5C68006FF4A3}" type="slidenum">
              <a:rPr lang="es-PE" smtClean="0"/>
              <a:t>‹Nº›</a:t>
            </a:fld>
            <a:endParaRPr lang="es-P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A0BADBDF-BB82-4F85-813E-14527D637D37}" type="datetimeFigureOut">
              <a:rPr lang="es-PE" smtClean="0"/>
              <a:t>05/08/2014</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8046B59C-BA05-4706-A82E-5C68006FF4A3}" type="slidenum">
              <a:rPr lang="es-PE" smtClean="0"/>
              <a:t>‹Nº›</a:t>
            </a:fld>
            <a:endParaRPr lang="es-P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A0BADBDF-BB82-4F85-813E-14527D637D37}" type="datetimeFigureOut">
              <a:rPr lang="es-PE" smtClean="0"/>
              <a:t>05/08/2014</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8046B59C-BA05-4706-A82E-5C68006FF4A3}" type="slidenum">
              <a:rPr lang="es-PE" smtClean="0"/>
              <a:t>‹Nº›</a:t>
            </a:fld>
            <a:endParaRPr lang="es-P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A0BADBDF-BB82-4F85-813E-14527D637D37}" type="datetimeFigureOut">
              <a:rPr lang="es-PE" smtClean="0"/>
              <a:t>05/08/2014</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8046B59C-BA05-4706-A82E-5C68006FF4A3}" type="slidenum">
              <a:rPr lang="es-PE" smtClean="0"/>
              <a:t>‹Nº›</a:t>
            </a:fld>
            <a:endParaRPr lang="es-P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A0BADBDF-BB82-4F85-813E-14527D637D37}" type="datetimeFigureOut">
              <a:rPr lang="es-PE" smtClean="0"/>
              <a:t>05/08/2014</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8046B59C-BA05-4706-A82E-5C68006FF4A3}" type="slidenum">
              <a:rPr lang="es-PE" smtClean="0"/>
              <a:t>‹Nº›</a:t>
            </a:fld>
            <a:endParaRPr lang="es-P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A0BADBDF-BB82-4F85-813E-14527D637D37}" type="datetimeFigureOut">
              <a:rPr lang="es-PE" smtClean="0"/>
              <a:t>05/08/2014</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8046B59C-BA05-4706-A82E-5C68006FF4A3}" type="slidenum">
              <a:rPr lang="es-PE" smtClean="0"/>
              <a:t>‹Nº›</a:t>
            </a:fld>
            <a:endParaRPr lang="es-P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Date Placeholder 6"/>
          <p:cNvSpPr>
            <a:spLocks noGrp="1"/>
          </p:cNvSpPr>
          <p:nvPr>
            <p:ph type="dt" sz="half" idx="10"/>
          </p:nvPr>
        </p:nvSpPr>
        <p:spPr/>
        <p:txBody>
          <a:bodyPr/>
          <a:lstStyle/>
          <a:p>
            <a:fld id="{A0BADBDF-BB82-4F85-813E-14527D637D37}" type="datetimeFigureOut">
              <a:rPr lang="es-PE" smtClean="0"/>
              <a:t>05/08/2014</a:t>
            </a:fld>
            <a:endParaRPr lang="es-PE"/>
          </a:p>
        </p:txBody>
      </p:sp>
      <p:sp>
        <p:nvSpPr>
          <p:cNvPr id="8" name="Footer Placeholder 7"/>
          <p:cNvSpPr>
            <a:spLocks noGrp="1"/>
          </p:cNvSpPr>
          <p:nvPr>
            <p:ph type="ftr" sz="quarter" idx="11"/>
          </p:nvPr>
        </p:nvSpPr>
        <p:spPr/>
        <p:txBody>
          <a:bodyPr/>
          <a:lstStyle/>
          <a:p>
            <a:endParaRPr lang="es-PE"/>
          </a:p>
        </p:txBody>
      </p:sp>
      <p:sp>
        <p:nvSpPr>
          <p:cNvPr id="9" name="Slide Number Placeholder 8"/>
          <p:cNvSpPr>
            <a:spLocks noGrp="1"/>
          </p:cNvSpPr>
          <p:nvPr>
            <p:ph type="sldNum" sz="quarter" idx="12"/>
          </p:nvPr>
        </p:nvSpPr>
        <p:spPr/>
        <p:txBody>
          <a:bodyPr/>
          <a:lstStyle/>
          <a:p>
            <a:fld id="{8046B59C-BA05-4706-A82E-5C68006FF4A3}" type="slidenum">
              <a:rPr lang="es-PE" smtClean="0"/>
              <a:t>‹Nº›</a:t>
            </a:fld>
            <a:endParaRPr lang="es-P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A0BADBDF-BB82-4F85-813E-14527D637D37}" type="datetimeFigureOut">
              <a:rPr lang="es-PE" smtClean="0"/>
              <a:t>05/08/2014</a:t>
            </a:fld>
            <a:endParaRPr lang="es-PE"/>
          </a:p>
        </p:txBody>
      </p:sp>
      <p:sp>
        <p:nvSpPr>
          <p:cNvPr id="4" name="Footer Placeholder 3"/>
          <p:cNvSpPr>
            <a:spLocks noGrp="1"/>
          </p:cNvSpPr>
          <p:nvPr>
            <p:ph type="ftr" sz="quarter" idx="11"/>
          </p:nvPr>
        </p:nvSpPr>
        <p:spPr/>
        <p:txBody>
          <a:bodyPr/>
          <a:lstStyle/>
          <a:p>
            <a:endParaRPr lang="es-PE"/>
          </a:p>
        </p:txBody>
      </p:sp>
      <p:sp>
        <p:nvSpPr>
          <p:cNvPr id="5" name="Slide Number Placeholder 4"/>
          <p:cNvSpPr>
            <a:spLocks noGrp="1"/>
          </p:cNvSpPr>
          <p:nvPr>
            <p:ph type="sldNum" sz="quarter" idx="12"/>
          </p:nvPr>
        </p:nvSpPr>
        <p:spPr/>
        <p:txBody>
          <a:bodyPr/>
          <a:lstStyle/>
          <a:p>
            <a:fld id="{8046B59C-BA05-4706-A82E-5C68006FF4A3}" type="slidenum">
              <a:rPr lang="es-PE" smtClean="0"/>
              <a:t>‹Nº›</a:t>
            </a:fld>
            <a:endParaRPr lang="es-P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BADBDF-BB82-4F85-813E-14527D637D37}" type="datetimeFigureOut">
              <a:rPr lang="es-PE" smtClean="0"/>
              <a:t>05/08/2014</a:t>
            </a:fld>
            <a:endParaRPr lang="es-PE"/>
          </a:p>
        </p:txBody>
      </p:sp>
      <p:sp>
        <p:nvSpPr>
          <p:cNvPr id="3" name="Footer Placeholder 2"/>
          <p:cNvSpPr>
            <a:spLocks noGrp="1"/>
          </p:cNvSpPr>
          <p:nvPr>
            <p:ph type="ftr" sz="quarter" idx="11"/>
          </p:nvPr>
        </p:nvSpPr>
        <p:spPr/>
        <p:txBody>
          <a:bodyPr/>
          <a:lstStyle/>
          <a:p>
            <a:endParaRPr lang="es-PE"/>
          </a:p>
        </p:txBody>
      </p:sp>
      <p:sp>
        <p:nvSpPr>
          <p:cNvPr id="4" name="Slide Number Placeholder 3"/>
          <p:cNvSpPr>
            <a:spLocks noGrp="1"/>
          </p:cNvSpPr>
          <p:nvPr>
            <p:ph type="sldNum" sz="quarter" idx="12"/>
          </p:nvPr>
        </p:nvSpPr>
        <p:spPr/>
        <p:txBody>
          <a:bodyPr/>
          <a:lstStyle/>
          <a:p>
            <a:fld id="{8046B59C-BA05-4706-A82E-5C68006FF4A3}" type="slidenum">
              <a:rPr lang="es-PE" smtClean="0"/>
              <a:t>‹Nº›</a:t>
            </a:fld>
            <a:endParaRPr lang="es-P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A0BADBDF-BB82-4F85-813E-14527D637D37}" type="datetimeFigureOut">
              <a:rPr lang="es-PE" smtClean="0"/>
              <a:t>05/08/2014</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8046B59C-BA05-4706-A82E-5C68006FF4A3}" type="slidenum">
              <a:rPr lang="es-PE" smtClean="0"/>
              <a:t>‹Nº›</a:t>
            </a:fld>
            <a:endParaRPr lang="es-PE"/>
          </a:p>
        </p:txBody>
      </p:sp>
      <p:sp>
        <p:nvSpPr>
          <p:cNvPr id="9" name="Content Placeholder 8"/>
          <p:cNvSpPr>
            <a:spLocks noGrp="1"/>
          </p:cNvSpPr>
          <p:nvPr>
            <p:ph sz="quarter" idx="13"/>
          </p:nvPr>
        </p:nvSpPr>
        <p:spPr>
          <a:xfrm>
            <a:off x="304800" y="381000"/>
            <a:ext cx="7772400" cy="494284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8" name="Date Placeholder 7"/>
          <p:cNvSpPr>
            <a:spLocks noGrp="1"/>
          </p:cNvSpPr>
          <p:nvPr>
            <p:ph type="dt" sz="half" idx="10"/>
          </p:nvPr>
        </p:nvSpPr>
        <p:spPr/>
        <p:txBody>
          <a:bodyPr/>
          <a:lstStyle/>
          <a:p>
            <a:fld id="{A0BADBDF-BB82-4F85-813E-14527D637D37}" type="datetimeFigureOut">
              <a:rPr lang="es-PE" smtClean="0"/>
              <a:t>05/08/2014</a:t>
            </a:fld>
            <a:endParaRPr lang="es-PE"/>
          </a:p>
        </p:txBody>
      </p:sp>
      <p:sp>
        <p:nvSpPr>
          <p:cNvPr id="9" name="Slide Number Placeholder 8"/>
          <p:cNvSpPr>
            <a:spLocks noGrp="1"/>
          </p:cNvSpPr>
          <p:nvPr>
            <p:ph type="sldNum" sz="quarter" idx="11"/>
          </p:nvPr>
        </p:nvSpPr>
        <p:spPr/>
        <p:txBody>
          <a:bodyPr/>
          <a:lstStyle/>
          <a:p>
            <a:fld id="{8046B59C-BA05-4706-A82E-5C68006FF4A3}" type="slidenum">
              <a:rPr lang="es-PE" smtClean="0"/>
              <a:t>‹Nº›</a:t>
            </a:fld>
            <a:endParaRPr lang="es-PE"/>
          </a:p>
        </p:txBody>
      </p:sp>
      <p:sp>
        <p:nvSpPr>
          <p:cNvPr id="10" name="Footer Placeholder 9"/>
          <p:cNvSpPr>
            <a:spLocks noGrp="1"/>
          </p:cNvSpPr>
          <p:nvPr>
            <p:ph type="ftr" sz="quarter" idx="12"/>
          </p:nvPr>
        </p:nvSpPr>
        <p:spPr/>
        <p:txBody>
          <a:bodyPr/>
          <a:lstStyle/>
          <a:p>
            <a:endParaRPr lang="es-P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8046B59C-BA05-4706-A82E-5C68006FF4A3}" type="slidenum">
              <a:rPr lang="es-PE" smtClean="0"/>
              <a:t>‹Nº›</a:t>
            </a:fld>
            <a:endParaRPr lang="es-PE"/>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s-PE"/>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A0BADBDF-BB82-4F85-813E-14527D637D37}" type="datetimeFigureOut">
              <a:rPr lang="es-PE" smtClean="0"/>
              <a:t>05/08/2014</a:t>
            </a:fld>
            <a:endParaRPr lang="es-PE"/>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6.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6.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6.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6.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6.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6.pn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6.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6.pn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6.pn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6.pn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6.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6.pn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6.pn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6.png"/><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6.pn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6.png"/><Relationship Id="rId5" Type="http://schemas.openxmlformats.org/officeDocument/2006/relationships/image" Target="../media/image14.jpe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16.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6.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rgot\Desktop\EVALUACIÓN DE LOGROS AMBIENTALES  -   VILLA RICA 2013\MEDIO AMBIENTE -  FOTOS\ÁREAS VERDES\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851077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ctrTitle"/>
          </p:nvPr>
        </p:nvSpPr>
        <p:spPr>
          <a:xfrm>
            <a:off x="611560" y="2647057"/>
            <a:ext cx="7543800" cy="3518247"/>
          </a:xfrm>
        </p:spPr>
        <p:txBody>
          <a:bodyPr>
            <a:normAutofit fontScale="90000"/>
          </a:bodyPr>
          <a:lstStyle/>
          <a:p>
            <a:r>
              <a:rPr lang="es-PE" dirty="0" smtClean="0">
                <a:ln>
                  <a:solidFill>
                    <a:schemeClr val="bg1"/>
                  </a:solidFill>
                </a:ln>
              </a:rPr>
              <a:t>Recordando a la Madre </a:t>
            </a:r>
            <a:br>
              <a:rPr lang="es-PE" dirty="0" smtClean="0">
                <a:ln>
                  <a:solidFill>
                    <a:schemeClr val="bg1"/>
                  </a:solidFill>
                </a:ln>
              </a:rPr>
            </a:br>
            <a:r>
              <a:rPr lang="es-PE" dirty="0" smtClean="0">
                <a:ln>
                  <a:solidFill>
                    <a:schemeClr val="bg1"/>
                  </a:solidFill>
                </a:ln>
              </a:rPr>
              <a:t>Enfermera</a:t>
            </a:r>
            <a:br>
              <a:rPr lang="es-PE" dirty="0" smtClean="0">
                <a:ln>
                  <a:solidFill>
                    <a:schemeClr val="bg1"/>
                  </a:solidFill>
                </a:ln>
              </a:rPr>
            </a:br>
            <a:r>
              <a:rPr lang="es-PE" dirty="0">
                <a:ln>
                  <a:solidFill>
                    <a:schemeClr val="bg1"/>
                  </a:solidFill>
                </a:ln>
              </a:rPr>
              <a:t/>
            </a:r>
            <a:br>
              <a:rPr lang="es-PE" dirty="0">
                <a:ln>
                  <a:solidFill>
                    <a:schemeClr val="bg1"/>
                  </a:solidFill>
                </a:ln>
              </a:rPr>
            </a:br>
            <a:r>
              <a:rPr lang="es-PE" dirty="0" smtClean="0">
                <a:ln>
                  <a:solidFill>
                    <a:schemeClr val="bg1"/>
                  </a:solidFill>
                </a:ln>
              </a:rPr>
              <a:t>Villa Rica 2014</a:t>
            </a:r>
            <a:endParaRPr lang="es-PE" dirty="0">
              <a:ln>
                <a:solidFill>
                  <a:schemeClr val="bg1"/>
                </a:solidFill>
              </a:ln>
            </a:endParaRPr>
          </a:p>
        </p:txBody>
      </p:sp>
      <p:pic>
        <p:nvPicPr>
          <p:cNvPr id="3" name="10 Como tú Marí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BEBA8EAE-BF5A-486C-A8C5-ECC9F3942E4B}">
                <a14:imgProps xmlns:a14="http://schemas.microsoft.com/office/drawing/2010/main">
                  <a14:imgLayer r:embed="rId6">
                    <a14:imgEffect>
                      <a14:sharpenSoften amount="-100000"/>
                    </a14:imgEffect>
                    <a14:imgEffect>
                      <a14:brightnessContrast bright="100000"/>
                    </a14:imgEffect>
                  </a14:imgLayer>
                </a14:imgProps>
              </a:ext>
            </a:extLst>
          </a:blip>
          <a:stretch>
            <a:fillRect/>
          </a:stretch>
        </p:blipFill>
        <p:spPr>
          <a:xfrm>
            <a:off x="1403648" y="5388610"/>
            <a:ext cx="609600" cy="609600"/>
          </a:xfrm>
          <a:prstGeom prst="rect">
            <a:avLst/>
          </a:prstGeom>
        </p:spPr>
      </p:pic>
      <p:pic>
        <p:nvPicPr>
          <p:cNvPr id="5" name="Picture 3" descr="Prudencia Fernández, Prof Gallo, Jefe Cuñivo 1972"/>
          <p:cNvPicPr>
            <a:picLocks noChangeAspect="1" noChangeArrowheads="1"/>
          </p:cNvPicPr>
          <p:nvPr/>
        </p:nvPicPr>
        <p:blipFill rotWithShape="1">
          <a:blip r:embed="rId7">
            <a:lum bright="18000"/>
            <a:extLst>
              <a:ext uri="{28A0092B-C50C-407E-A947-70E740481C1C}">
                <a14:useLocalDpi xmlns:a14="http://schemas.microsoft.com/office/drawing/2010/main" val="0"/>
              </a:ext>
            </a:extLst>
          </a:blip>
          <a:srcRect l="15101" t="12983" r="68032" b="70370"/>
          <a:stretch/>
        </p:blipFill>
        <p:spPr bwMode="auto">
          <a:xfrm>
            <a:off x="683568" y="350067"/>
            <a:ext cx="1440160" cy="22868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3213241359"/>
      </p:ext>
    </p:extLst>
  </p:cSld>
  <p:clrMapOvr>
    <a:masterClrMapping/>
  </p:clrMapOvr>
  <mc:AlternateContent xmlns:mc="http://schemas.openxmlformats.org/markup-compatibility/2006" xmlns:p14="http://schemas.microsoft.com/office/powerpoint/2010/main">
    <mc:Choice Requires="p14">
      <p:transition spd="slow" p14:dur="2000" advTm="20875"/>
    </mc:Choice>
    <mc:Fallback xmlns="">
      <p:transition spd="slow" advTm="20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0"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p:txBody>
          <a:bodyPr/>
          <a:lstStyle/>
          <a:p>
            <a:endParaRPr lang="es-PE" dirty="0"/>
          </a:p>
        </p:txBody>
      </p:sp>
      <p:sp>
        <p:nvSpPr>
          <p:cNvPr id="6" name="Text Box 2"/>
          <p:cNvSpPr txBox="1">
            <a:spLocks noChangeArrowheads="1"/>
          </p:cNvSpPr>
          <p:nvPr/>
        </p:nvSpPr>
        <p:spPr bwMode="auto">
          <a:xfrm>
            <a:off x="6228184" y="2132856"/>
            <a:ext cx="2253086" cy="18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2400" b="0" i="1" u="none" strike="noStrike" cap="none" normalizeH="0" baseline="0" dirty="0" smtClean="0">
                <a:ln>
                  <a:noFill/>
                </a:ln>
                <a:solidFill>
                  <a:srgbClr val="000000"/>
                </a:solidFill>
                <a:effectLst/>
                <a:latin typeface="Century Schoolbook" pitchFamily="18" charset="0"/>
                <a:cs typeface="Arial" pitchFamily="34" charset="0"/>
              </a:rPr>
              <a:t>Catequesis en el Batallón </a:t>
            </a:r>
            <a:r>
              <a:rPr kumimoji="0" lang="es-ES" sz="2400" b="0" i="1" u="none" strike="noStrike" cap="none" normalizeH="0" baseline="0" dirty="0" err="1" smtClean="0">
                <a:ln>
                  <a:noFill/>
                </a:ln>
                <a:solidFill>
                  <a:srgbClr val="000000"/>
                </a:solidFill>
                <a:effectLst/>
                <a:latin typeface="Century Schoolbook" pitchFamily="18" charset="0"/>
                <a:cs typeface="Arial" pitchFamily="34" charset="0"/>
              </a:rPr>
              <a:t>Ollantaytambo</a:t>
            </a:r>
            <a:r>
              <a:rPr kumimoji="0" lang="es-ES" sz="2400" b="0" i="1" u="none" strike="noStrike" cap="none" normalizeH="0" baseline="0" dirty="0" smtClean="0">
                <a:ln>
                  <a:noFill/>
                </a:ln>
                <a:solidFill>
                  <a:srgbClr val="000000"/>
                </a:solidFill>
                <a:effectLst/>
                <a:latin typeface="Century Schoolbook" pitchFamily="18" charset="0"/>
                <a:cs typeface="Arial" pitchFamily="34" charset="0"/>
              </a:rPr>
              <a:t> de </a:t>
            </a:r>
            <a:r>
              <a:rPr kumimoji="0" lang="es-ES" sz="2400" b="0" i="1" u="none" strike="noStrike" cap="none" normalizeH="0" baseline="0" dirty="0" err="1" smtClean="0">
                <a:ln>
                  <a:noFill/>
                </a:ln>
                <a:solidFill>
                  <a:srgbClr val="000000"/>
                </a:solidFill>
                <a:effectLst/>
                <a:latin typeface="Century Schoolbook" pitchFamily="18" charset="0"/>
                <a:cs typeface="Arial" pitchFamily="34" charset="0"/>
              </a:rPr>
              <a:t>Eneñas</a:t>
            </a:r>
            <a:r>
              <a:rPr kumimoji="0" lang="es-ES" sz="2400" b="0" i="1" u="none" strike="noStrike" cap="none" normalizeH="0" baseline="0" dirty="0" smtClean="0">
                <a:ln>
                  <a:noFill/>
                </a:ln>
                <a:solidFill>
                  <a:srgbClr val="000000"/>
                </a:solidFill>
                <a:effectLst/>
                <a:latin typeface="Century Schoolbook" pitchFamily="18" charset="0"/>
                <a:cs typeface="Arial" pitchFamily="34" charset="0"/>
              </a:rPr>
              <a:t> 1976</a:t>
            </a:r>
            <a:endParaRPr kumimoji="0" lang="es-PE" sz="5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 name="Picture 3" descr="Prudencia Fernández, Base Militar Eneñas VR 1975"/>
          <p:cNvPicPr>
            <a:picLocks noChangeAspect="1" noChangeArrowheads="1"/>
          </p:cNvPicPr>
          <p:nvPr/>
        </p:nvPicPr>
        <p:blipFill>
          <a:blip r:embed="rId4">
            <a:lum bright="24000"/>
            <a:extLst>
              <a:ext uri="{28A0092B-C50C-407E-A947-70E740481C1C}">
                <a14:useLocalDpi xmlns:a14="http://schemas.microsoft.com/office/drawing/2010/main" val="0"/>
              </a:ext>
            </a:extLst>
          </a:blip>
          <a:srcRect l="2756" t="20259" r="45313" b="3032"/>
          <a:stretch>
            <a:fillRect/>
          </a:stretch>
        </p:blipFill>
        <p:spPr bwMode="auto">
          <a:xfrm>
            <a:off x="683568" y="725192"/>
            <a:ext cx="5472608" cy="52240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4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29470352"/>
      </p:ext>
    </p:extLst>
  </p:cSld>
  <p:clrMapOvr>
    <a:masterClrMapping/>
  </p:clrMapOvr>
  <mc:AlternateContent xmlns:mc="http://schemas.openxmlformats.org/markup-compatibility/2006" xmlns:p14="http://schemas.microsoft.com/office/powerpoint/2010/main">
    <mc:Choice Requires="p14">
      <p:transition spd="slow" p14:dur="2000" advTm="9493"/>
    </mc:Choice>
    <mc:Fallback xmlns="">
      <p:transition spd="slow" advTm="9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pic>
        <p:nvPicPr>
          <p:cNvPr id="4" name="3 Marcador de contenido"/>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914450" y="692696"/>
            <a:ext cx="6339395" cy="4525963"/>
          </a:xfrm>
          <a:prstGeom prst="rect">
            <a:avLst/>
          </a:prstGeom>
          <a:ln>
            <a:noFill/>
          </a:ln>
          <a:effectLst>
            <a:softEdge rad="112500"/>
          </a:effectLst>
        </p:spPr>
      </p:pic>
      <p:sp>
        <p:nvSpPr>
          <p:cNvPr id="5" name="4 CuadroTexto"/>
          <p:cNvSpPr txBox="1"/>
          <p:nvPr/>
        </p:nvSpPr>
        <p:spPr>
          <a:xfrm>
            <a:off x="755576" y="5477162"/>
            <a:ext cx="6768752" cy="461665"/>
          </a:xfrm>
          <a:prstGeom prst="rect">
            <a:avLst/>
          </a:prstGeom>
          <a:noFill/>
        </p:spPr>
        <p:txBody>
          <a:bodyPr wrap="square" rtlCol="0">
            <a:spAutoFit/>
          </a:bodyPr>
          <a:lstStyle/>
          <a:p>
            <a:pPr algn="ctr"/>
            <a:r>
              <a:rPr lang="es-PE" sz="2400" dirty="0" smtClean="0"/>
              <a:t>Siempre con los niños y su botiquín infaltable</a:t>
            </a:r>
            <a:endParaRPr lang="es-PE" sz="2400" dirty="0"/>
          </a:p>
        </p:txBody>
      </p:sp>
      <p:pic>
        <p:nvPicPr>
          <p:cNvPr id="6" name="5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71692247"/>
      </p:ext>
    </p:extLst>
  </p:cSld>
  <p:clrMapOvr>
    <a:masterClrMapping/>
  </p:clrMapOvr>
  <mc:AlternateContent xmlns:mc="http://schemas.openxmlformats.org/markup-compatibility/2006" xmlns:p14="http://schemas.microsoft.com/office/powerpoint/2010/main">
    <mc:Choice Requires="p14">
      <p:transition spd="slow" p14:dur="2000" advTm="8953"/>
    </mc:Choice>
    <mc:Fallback xmlns="">
      <p:transition spd="slow" advTm="8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pic>
        <p:nvPicPr>
          <p:cNvPr id="6" name="Picture 2" descr="Madre Misericordia Pérez, Pruddencia Fernández VR 1974"/>
          <p:cNvPicPr>
            <a:picLocks noChangeAspect="1" noChangeArrowheads="1"/>
          </p:cNvPicPr>
          <p:nvPr/>
        </p:nvPicPr>
        <p:blipFill>
          <a:blip r:embed="rId4" cstate="print">
            <a:lum bright="24000"/>
            <a:extLst>
              <a:ext uri="{28A0092B-C50C-407E-A947-70E740481C1C}">
                <a14:useLocalDpi xmlns:a14="http://schemas.microsoft.com/office/drawing/2010/main" val="0"/>
              </a:ext>
            </a:extLst>
          </a:blip>
          <a:srcRect l="17561" t="27022" r="17857" b="7356"/>
          <a:stretch>
            <a:fillRect/>
          </a:stretch>
        </p:blipFill>
        <p:spPr bwMode="auto">
          <a:xfrm>
            <a:off x="1547664" y="646923"/>
            <a:ext cx="2808312" cy="46740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7" name="Text Box 3"/>
          <p:cNvSpPr txBox="1">
            <a:spLocks noChangeArrowheads="1"/>
          </p:cNvSpPr>
          <p:nvPr/>
        </p:nvSpPr>
        <p:spPr bwMode="auto">
          <a:xfrm>
            <a:off x="5076056" y="1556792"/>
            <a:ext cx="2295649" cy="28543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2400" b="0" i="1" u="none" strike="noStrike" cap="none" normalizeH="0" baseline="0" dirty="0" smtClean="0">
                <a:ln>
                  <a:noFill/>
                </a:ln>
                <a:solidFill>
                  <a:srgbClr val="000000"/>
                </a:solidFill>
                <a:effectLst/>
                <a:latin typeface="Century Schoolbook" pitchFamily="18" charset="0"/>
                <a:cs typeface="Arial" pitchFamily="34" charset="0"/>
              </a:rPr>
              <a:t>Madre Misericordia Pérez y Madre Prudencia Fernández en el Parque de Villa Rica. 1974</a:t>
            </a:r>
            <a:endParaRPr kumimoji="0" lang="es-PE" sz="5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8" name="7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49602299"/>
      </p:ext>
    </p:extLst>
  </p:cSld>
  <p:clrMapOvr>
    <a:masterClrMapping/>
  </p:clrMapOvr>
  <mc:AlternateContent xmlns:mc="http://schemas.openxmlformats.org/markup-compatibility/2006" xmlns:p14="http://schemas.microsoft.com/office/powerpoint/2010/main">
    <mc:Choice Requires="p14">
      <p:transition spd="slow" p14:dur="2000" advTm="9415"/>
    </mc:Choice>
    <mc:Fallback xmlns="">
      <p:transition spd="slow" advTm="9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5" name="4 Marcador de contenido"/>
          <p:cNvSpPr>
            <a:spLocks noGrp="1"/>
          </p:cNvSpPr>
          <p:nvPr>
            <p:ph idx="1"/>
          </p:nvPr>
        </p:nvSpPr>
        <p:spPr/>
        <p:txBody>
          <a:bodyPr/>
          <a:lstStyle/>
          <a:p>
            <a:endParaRPr lang="es-PE" dirty="0"/>
          </a:p>
        </p:txBody>
      </p:sp>
      <p:pic>
        <p:nvPicPr>
          <p:cNvPr id="6" name="Picture 2" descr="Prudencia Fernández Enfermería VR 1976"/>
          <p:cNvPicPr>
            <a:picLocks noChangeAspect="1" noChangeArrowheads="1"/>
          </p:cNvPicPr>
          <p:nvPr/>
        </p:nvPicPr>
        <p:blipFill>
          <a:blip r:embed="rId4">
            <a:lum bright="6000"/>
            <a:extLst>
              <a:ext uri="{28A0092B-C50C-407E-A947-70E740481C1C}">
                <a14:useLocalDpi xmlns:a14="http://schemas.microsoft.com/office/drawing/2010/main" val="0"/>
              </a:ext>
            </a:extLst>
          </a:blip>
          <a:srcRect l="24635" t="6783" b="11220"/>
          <a:stretch>
            <a:fillRect/>
          </a:stretch>
        </p:blipFill>
        <p:spPr bwMode="auto">
          <a:xfrm>
            <a:off x="1338575" y="695327"/>
            <a:ext cx="5681697" cy="42458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7" name="Text Box 3"/>
          <p:cNvSpPr txBox="1">
            <a:spLocks noChangeArrowheads="1"/>
          </p:cNvSpPr>
          <p:nvPr/>
        </p:nvSpPr>
        <p:spPr bwMode="auto">
          <a:xfrm>
            <a:off x="755576" y="5157192"/>
            <a:ext cx="7200800" cy="1008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2800" b="1" u="none" strike="noStrike" cap="none" normalizeH="0" baseline="0" dirty="0" smtClean="0">
                <a:ln>
                  <a:noFill/>
                </a:ln>
                <a:solidFill>
                  <a:srgbClr val="000000"/>
                </a:solidFill>
                <a:effectLst/>
                <a:cs typeface="Arial" pitchFamily="34" charset="0"/>
              </a:rPr>
              <a:t>Recopilando medicinas para que no les falte a sus enfermos, 1973</a:t>
            </a:r>
            <a:endParaRPr kumimoji="0" lang="es-PE" sz="6000" b="1" u="none" strike="noStrike" cap="none" normalizeH="0" baseline="0" dirty="0" smtClean="0">
              <a:ln>
                <a:noFill/>
              </a:ln>
              <a:solidFill>
                <a:schemeClr val="tx1"/>
              </a:solidFill>
              <a:effectLst/>
              <a:cs typeface="Arial" pitchFamily="34" charset="0"/>
            </a:endParaRPr>
          </a:p>
        </p:txBody>
      </p:sp>
      <p:pic>
        <p:nvPicPr>
          <p:cNvPr id="8" name="7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62980147"/>
      </p:ext>
    </p:extLst>
  </p:cSld>
  <p:clrMapOvr>
    <a:masterClrMapping/>
  </p:clrMapOvr>
  <mc:AlternateContent xmlns:mc="http://schemas.openxmlformats.org/markup-compatibility/2006" xmlns:p14="http://schemas.microsoft.com/office/powerpoint/2010/main">
    <mc:Choice Requires="p14">
      <p:transition spd="slow" p14:dur="2000" advTm="9521"/>
    </mc:Choice>
    <mc:Fallback xmlns="">
      <p:transition spd="slow" advTm="9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5" name="4 Marcador de contenido"/>
          <p:cNvSpPr>
            <a:spLocks noGrp="1"/>
          </p:cNvSpPr>
          <p:nvPr>
            <p:ph idx="1"/>
          </p:nvPr>
        </p:nvSpPr>
        <p:spPr/>
        <p:txBody>
          <a:bodyPr/>
          <a:lstStyle/>
          <a:p>
            <a:endParaRPr lang="es-PE" dirty="0"/>
          </a:p>
        </p:txBody>
      </p:sp>
      <p:sp>
        <p:nvSpPr>
          <p:cNvPr id="6" name="Text Box 2"/>
          <p:cNvSpPr txBox="1">
            <a:spLocks noChangeArrowheads="1" noChangeShapeType="1"/>
          </p:cNvSpPr>
          <p:nvPr/>
        </p:nvSpPr>
        <p:spPr bwMode="auto">
          <a:xfrm>
            <a:off x="5148064" y="2132856"/>
            <a:ext cx="2474912" cy="1800200"/>
          </a:xfrm>
          <a:prstGeom prst="rect">
            <a:avLst/>
          </a:prstGeom>
          <a:solidFill>
            <a:srgbClr val="FFFFFF"/>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2400" b="1" u="none" strike="noStrike" cap="none" normalizeH="0" baseline="0" dirty="0" smtClean="0">
                <a:ln>
                  <a:noFill/>
                </a:ln>
                <a:solidFill>
                  <a:srgbClr val="000000"/>
                </a:solidFill>
                <a:effectLst/>
                <a:cs typeface="Arial" pitchFamily="34" charset="0"/>
              </a:rPr>
              <a:t>Madre Prudencia con una pareja de la Nación  </a:t>
            </a:r>
            <a:r>
              <a:rPr kumimoji="0" lang="es-ES" sz="2400" b="1" u="none" strike="noStrike" cap="none" normalizeH="0" baseline="0" dirty="0" err="1" smtClean="0">
                <a:ln>
                  <a:noFill/>
                </a:ln>
                <a:solidFill>
                  <a:srgbClr val="000000"/>
                </a:solidFill>
                <a:effectLst/>
                <a:cs typeface="Arial" pitchFamily="34" charset="0"/>
              </a:rPr>
              <a:t>Yanesha</a:t>
            </a:r>
            <a:r>
              <a:rPr kumimoji="0" lang="es-ES" sz="2400" b="1" u="none" strike="noStrike" cap="none" normalizeH="0" baseline="0" dirty="0" smtClean="0">
                <a:ln>
                  <a:noFill/>
                </a:ln>
                <a:solidFill>
                  <a:srgbClr val="000000"/>
                </a:solidFill>
                <a:effectLst/>
                <a:cs typeface="Arial" pitchFamily="34" charset="0"/>
              </a:rPr>
              <a:t>, 1969</a:t>
            </a:r>
            <a:endParaRPr kumimoji="0" lang="es-PE" sz="5400" b="1" u="none" strike="noStrike" cap="none" normalizeH="0" baseline="0" dirty="0" smtClean="0">
              <a:ln>
                <a:noFill/>
              </a:ln>
              <a:solidFill>
                <a:schemeClr val="tx1"/>
              </a:solidFill>
              <a:effectLst/>
              <a:cs typeface="Arial" pitchFamily="34" charset="0"/>
            </a:endParaRPr>
          </a:p>
        </p:txBody>
      </p:sp>
      <p:pic>
        <p:nvPicPr>
          <p:cNvPr id="7" name="Picture 3" descr="Prudencia Fernández, Prof Gallo, Jefe Cuñivo 1972"/>
          <p:cNvPicPr>
            <a:picLocks noChangeAspect="1" noChangeArrowheads="1"/>
          </p:cNvPicPr>
          <p:nvPr/>
        </p:nvPicPr>
        <p:blipFill>
          <a:blip r:embed="rId4">
            <a:lum bright="18000"/>
            <a:extLst>
              <a:ext uri="{28A0092B-C50C-407E-A947-70E740481C1C}">
                <a14:useLocalDpi xmlns:a14="http://schemas.microsoft.com/office/drawing/2010/main" val="0"/>
              </a:ext>
            </a:extLst>
          </a:blip>
          <a:srcRect l="2728" b="4045"/>
          <a:stretch>
            <a:fillRect/>
          </a:stretch>
        </p:blipFill>
        <p:spPr bwMode="auto">
          <a:xfrm>
            <a:off x="1259632" y="476672"/>
            <a:ext cx="3528392" cy="56001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8" name="7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41009865"/>
      </p:ext>
    </p:extLst>
  </p:cSld>
  <p:clrMapOvr>
    <a:masterClrMapping/>
  </p:clrMapOvr>
  <mc:AlternateContent xmlns:mc="http://schemas.openxmlformats.org/markup-compatibility/2006" xmlns:p14="http://schemas.microsoft.com/office/powerpoint/2010/main">
    <mc:Choice Requires="p14">
      <p:transition spd="slow" p14:dur="2000" advTm="6179"/>
    </mc:Choice>
    <mc:Fallback xmlns="">
      <p:transition spd="slow" advTm="6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5" name="4 Marcador de contenido"/>
          <p:cNvSpPr>
            <a:spLocks noGrp="1"/>
          </p:cNvSpPr>
          <p:nvPr>
            <p:ph idx="1"/>
          </p:nvPr>
        </p:nvSpPr>
        <p:spPr/>
        <p:txBody>
          <a:bodyPr/>
          <a:lstStyle/>
          <a:p>
            <a:endParaRPr lang="es-PE" dirty="0"/>
          </a:p>
        </p:txBody>
      </p:sp>
      <p:sp>
        <p:nvSpPr>
          <p:cNvPr id="6" name="Text Box 2"/>
          <p:cNvSpPr txBox="1">
            <a:spLocks noChangeArrowheads="1"/>
          </p:cNvSpPr>
          <p:nvPr/>
        </p:nvSpPr>
        <p:spPr bwMode="auto">
          <a:xfrm>
            <a:off x="467544" y="5229200"/>
            <a:ext cx="7992888" cy="792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2000" b="1" u="none" strike="noStrike" cap="none" normalizeH="0" baseline="0" dirty="0" smtClean="0">
                <a:ln>
                  <a:noFill/>
                </a:ln>
                <a:solidFill>
                  <a:srgbClr val="000000"/>
                </a:solidFill>
                <a:effectLst/>
                <a:cs typeface="Arial" pitchFamily="34" charset="0"/>
              </a:rPr>
              <a:t>Madre Prudencia Fernández, llevando la Palabra de Dios y salud a las comunidades </a:t>
            </a:r>
            <a:r>
              <a:rPr kumimoji="0" lang="es-ES" sz="2000" b="1" u="none" strike="noStrike" cap="none" normalizeH="0" baseline="0" dirty="0" err="1" smtClean="0">
                <a:ln>
                  <a:noFill/>
                </a:ln>
                <a:solidFill>
                  <a:srgbClr val="000000"/>
                </a:solidFill>
                <a:effectLst/>
                <a:cs typeface="Arial" pitchFamily="34" charset="0"/>
              </a:rPr>
              <a:t>Yaneshas</a:t>
            </a:r>
            <a:r>
              <a:rPr kumimoji="0" lang="es-ES" sz="2000" b="1" u="none" strike="noStrike" cap="none" normalizeH="0" baseline="0" dirty="0" smtClean="0">
                <a:ln>
                  <a:noFill/>
                </a:ln>
                <a:solidFill>
                  <a:srgbClr val="000000"/>
                </a:solidFill>
                <a:effectLst/>
                <a:cs typeface="Arial" pitchFamily="34" charset="0"/>
              </a:rPr>
              <a:t>. </a:t>
            </a:r>
            <a:r>
              <a:rPr kumimoji="0" lang="es-ES" sz="2000" b="1" u="none" strike="noStrike" cap="none" normalizeH="0" baseline="0" dirty="0" err="1" smtClean="0">
                <a:ln>
                  <a:noFill/>
                </a:ln>
                <a:solidFill>
                  <a:srgbClr val="000000"/>
                </a:solidFill>
                <a:effectLst/>
                <a:cs typeface="Arial" pitchFamily="34" charset="0"/>
              </a:rPr>
              <a:t>Prof</a:t>
            </a:r>
            <a:r>
              <a:rPr kumimoji="0" lang="es-ES" sz="2000" b="1" u="none" strike="noStrike" cap="none" normalizeH="0" baseline="0" dirty="0" smtClean="0">
                <a:ln>
                  <a:noFill/>
                </a:ln>
                <a:solidFill>
                  <a:srgbClr val="000000"/>
                </a:solidFill>
                <a:effectLst/>
                <a:cs typeface="Arial" pitchFamily="34" charset="0"/>
              </a:rPr>
              <a:t> Guillermo Gallo, Jefe </a:t>
            </a:r>
            <a:r>
              <a:rPr kumimoji="0" lang="es-ES" sz="2000" b="1" u="none" strike="noStrike" cap="none" normalizeH="0" baseline="0" dirty="0" err="1" smtClean="0">
                <a:ln>
                  <a:noFill/>
                </a:ln>
                <a:solidFill>
                  <a:srgbClr val="000000"/>
                </a:solidFill>
                <a:effectLst/>
                <a:cs typeface="Arial" pitchFamily="34" charset="0"/>
              </a:rPr>
              <a:t>Cuñivo</a:t>
            </a:r>
            <a:r>
              <a:rPr kumimoji="0" lang="es-ES" sz="2000" b="1" u="none" strike="noStrike" cap="none" normalizeH="0" baseline="0" dirty="0" smtClean="0">
                <a:ln>
                  <a:noFill/>
                </a:ln>
                <a:solidFill>
                  <a:srgbClr val="000000"/>
                </a:solidFill>
                <a:effectLst/>
                <a:cs typeface="Arial" pitchFamily="34" charset="0"/>
              </a:rPr>
              <a:t> (</a:t>
            </a:r>
            <a:r>
              <a:rPr kumimoji="0" lang="es-ES" sz="2000" b="1" u="none" strike="noStrike" cap="none" normalizeH="0" baseline="0" dirty="0" err="1" smtClean="0">
                <a:ln>
                  <a:noFill/>
                </a:ln>
                <a:solidFill>
                  <a:srgbClr val="000000"/>
                </a:solidFill>
                <a:effectLst/>
                <a:cs typeface="Arial" pitchFamily="34" charset="0"/>
              </a:rPr>
              <a:t>Maime</a:t>
            </a:r>
            <a:r>
              <a:rPr kumimoji="0" lang="es-ES" sz="2000" b="1" u="none" strike="noStrike" cap="none" normalizeH="0" baseline="0" dirty="0" smtClean="0">
                <a:ln>
                  <a:noFill/>
                </a:ln>
                <a:solidFill>
                  <a:srgbClr val="000000"/>
                </a:solidFill>
                <a:effectLst/>
                <a:cs typeface="Arial" pitchFamily="34" charset="0"/>
              </a:rPr>
              <a:t>) 1972</a:t>
            </a:r>
            <a:endParaRPr kumimoji="0" lang="es-PE" sz="4800" b="1" u="none" strike="noStrike" cap="none" normalizeH="0" baseline="0" dirty="0" smtClean="0">
              <a:ln>
                <a:noFill/>
              </a:ln>
              <a:solidFill>
                <a:schemeClr val="tx1"/>
              </a:solidFill>
              <a:effectLst/>
              <a:cs typeface="Arial" pitchFamily="34" charset="0"/>
            </a:endParaRPr>
          </a:p>
        </p:txBody>
      </p:sp>
      <p:pic>
        <p:nvPicPr>
          <p:cNvPr id="7" name="Picture 3" descr="Prudencia Fernández, Prof Gallo, Jefe Cuñivo 1972"/>
          <p:cNvPicPr>
            <a:picLocks noChangeAspect="1" noChangeArrowheads="1"/>
          </p:cNvPicPr>
          <p:nvPr/>
        </p:nvPicPr>
        <p:blipFill>
          <a:blip r:embed="rId4" cstate="print">
            <a:lum bright="30000"/>
            <a:extLst>
              <a:ext uri="{28A0092B-C50C-407E-A947-70E740481C1C}">
                <a14:useLocalDpi xmlns:a14="http://schemas.microsoft.com/office/drawing/2010/main" val="0"/>
              </a:ext>
            </a:extLst>
          </a:blip>
          <a:srcRect r="3882" b="6017"/>
          <a:stretch>
            <a:fillRect/>
          </a:stretch>
        </p:blipFill>
        <p:spPr bwMode="auto">
          <a:xfrm>
            <a:off x="1187624" y="668603"/>
            <a:ext cx="6048672" cy="44165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8" name="7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82753168"/>
      </p:ext>
    </p:extLst>
  </p:cSld>
  <p:clrMapOvr>
    <a:masterClrMapping/>
  </p:clrMapOvr>
  <mc:AlternateContent xmlns:mc="http://schemas.openxmlformats.org/markup-compatibility/2006" xmlns:p14="http://schemas.microsoft.com/office/powerpoint/2010/main">
    <mc:Choice Requires="p14">
      <p:transition spd="slow" p14:dur="2000" advTm="8309"/>
    </mc:Choice>
    <mc:Fallback xmlns="">
      <p:transition spd="slow" advTm="8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p:txBody>
          <a:bodyPr/>
          <a:lstStyle/>
          <a:p>
            <a:endParaRPr lang="es-PE" dirty="0"/>
          </a:p>
        </p:txBody>
      </p:sp>
      <p:pic>
        <p:nvPicPr>
          <p:cNvPr id="6" name="Picture 2" descr="Prudencia Fernández, Ministro Mercado Jarrín VR 1976"/>
          <p:cNvPicPr>
            <a:picLocks noChangeAspect="1" noChangeArrowheads="1"/>
          </p:cNvPicPr>
          <p:nvPr/>
        </p:nvPicPr>
        <p:blipFill>
          <a:blip r:embed="rId4" cstate="print">
            <a:lum bright="18000"/>
            <a:extLst>
              <a:ext uri="{28A0092B-C50C-407E-A947-70E740481C1C}">
                <a14:useLocalDpi xmlns:a14="http://schemas.microsoft.com/office/drawing/2010/main" val="0"/>
              </a:ext>
            </a:extLst>
          </a:blip>
          <a:srcRect b="3966"/>
          <a:stretch>
            <a:fillRect/>
          </a:stretch>
        </p:blipFill>
        <p:spPr bwMode="auto">
          <a:xfrm>
            <a:off x="1722472" y="692696"/>
            <a:ext cx="5717006" cy="43983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7" name="Text Box 3"/>
          <p:cNvSpPr txBox="1">
            <a:spLocks noChangeArrowheads="1"/>
          </p:cNvSpPr>
          <p:nvPr/>
        </p:nvSpPr>
        <p:spPr bwMode="auto">
          <a:xfrm>
            <a:off x="1349592" y="5117361"/>
            <a:ext cx="6462767" cy="7200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2400" b="1" u="none" strike="noStrike" cap="none" normalizeH="0" baseline="0" dirty="0" smtClean="0">
                <a:ln>
                  <a:noFill/>
                </a:ln>
                <a:solidFill>
                  <a:srgbClr val="000000"/>
                </a:solidFill>
                <a:effectLst/>
                <a:cs typeface="Arial" pitchFamily="34" charset="0"/>
              </a:rPr>
              <a:t>Prudencia Fernández con el Ministro Mercado </a:t>
            </a:r>
            <a:r>
              <a:rPr kumimoji="0" lang="es-ES" sz="2400" b="1" u="none" strike="noStrike" cap="none" normalizeH="0" baseline="0" dirty="0" err="1" smtClean="0">
                <a:ln>
                  <a:noFill/>
                </a:ln>
                <a:solidFill>
                  <a:srgbClr val="000000"/>
                </a:solidFill>
                <a:effectLst/>
                <a:cs typeface="Arial" pitchFamily="34" charset="0"/>
              </a:rPr>
              <a:t>Jarrín</a:t>
            </a:r>
            <a:r>
              <a:rPr kumimoji="0" lang="es-ES" sz="2400" b="1" u="none" strike="noStrike" cap="none" normalizeH="0" baseline="0" dirty="0" smtClean="0">
                <a:ln>
                  <a:noFill/>
                </a:ln>
                <a:solidFill>
                  <a:srgbClr val="000000"/>
                </a:solidFill>
                <a:effectLst/>
                <a:cs typeface="Arial" pitchFamily="34" charset="0"/>
              </a:rPr>
              <a:t>, 1976</a:t>
            </a:r>
            <a:endParaRPr kumimoji="0" lang="es-PE" sz="5400" b="1" u="none" strike="noStrike" cap="none" normalizeH="0" baseline="0" dirty="0" smtClean="0">
              <a:ln>
                <a:noFill/>
              </a:ln>
              <a:solidFill>
                <a:schemeClr val="tx1"/>
              </a:solidFill>
              <a:effectLst/>
              <a:cs typeface="Arial" pitchFamily="34" charset="0"/>
            </a:endParaRPr>
          </a:p>
        </p:txBody>
      </p:sp>
      <p:pic>
        <p:nvPicPr>
          <p:cNvPr id="5" name="4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37007711"/>
      </p:ext>
    </p:extLst>
  </p:cSld>
  <p:clrMapOvr>
    <a:masterClrMapping/>
  </p:clrMapOvr>
  <mc:AlternateContent xmlns:mc="http://schemas.openxmlformats.org/markup-compatibility/2006" xmlns:p14="http://schemas.microsoft.com/office/powerpoint/2010/main">
    <mc:Choice Requires="p14">
      <p:transition spd="slow" p14:dur="2000" advTm="9731"/>
    </mc:Choice>
    <mc:Fallback xmlns="">
      <p:transition spd="slow" advTm="9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p:txBody>
          <a:bodyPr/>
          <a:lstStyle/>
          <a:p>
            <a:endParaRPr lang="es-PE" dirty="0"/>
          </a:p>
        </p:txBody>
      </p:sp>
      <p:pic>
        <p:nvPicPr>
          <p:cNvPr id="10242" name="Picture 2" descr="Madre Enfermera 1984"/>
          <p:cNvPicPr>
            <a:picLocks noChangeAspect="1" noChangeArrowheads="1"/>
          </p:cNvPicPr>
          <p:nvPr/>
        </p:nvPicPr>
        <p:blipFill>
          <a:blip r:embed="rId4" cstate="print">
            <a:lum bright="30000" contrast="12000"/>
            <a:extLst>
              <a:ext uri="{28A0092B-C50C-407E-A947-70E740481C1C}">
                <a14:useLocalDpi xmlns:a14="http://schemas.microsoft.com/office/drawing/2010/main" val="0"/>
              </a:ext>
            </a:extLst>
          </a:blip>
          <a:srcRect/>
          <a:stretch>
            <a:fillRect/>
          </a:stretch>
        </p:blipFill>
        <p:spPr bwMode="auto">
          <a:xfrm>
            <a:off x="1115616" y="620688"/>
            <a:ext cx="4104456" cy="49865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4" name="Text Box 3"/>
          <p:cNvSpPr txBox="1">
            <a:spLocks noChangeArrowheads="1"/>
          </p:cNvSpPr>
          <p:nvPr/>
        </p:nvSpPr>
        <p:spPr bwMode="auto">
          <a:xfrm>
            <a:off x="5436096" y="1781812"/>
            <a:ext cx="2332037" cy="26642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2800" b="1" u="none" strike="noStrike" cap="none" normalizeH="0" baseline="0" dirty="0" smtClean="0">
                <a:ln>
                  <a:noFill/>
                </a:ln>
                <a:solidFill>
                  <a:srgbClr val="000000"/>
                </a:solidFill>
                <a:effectLst/>
                <a:cs typeface="Arial" pitchFamily="34" charset="0"/>
              </a:rPr>
              <a:t>Dejad que los niños vengan a mi. Un beso, qué alegría! Y un caramelito, 1985</a:t>
            </a:r>
            <a:endParaRPr kumimoji="0" lang="es-PE" sz="6000" b="1" u="none" strike="noStrike" cap="none" normalizeH="0" baseline="0" dirty="0" smtClean="0">
              <a:ln>
                <a:noFill/>
              </a:ln>
              <a:solidFill>
                <a:schemeClr val="tx1"/>
              </a:solidFill>
              <a:effectLst/>
              <a:cs typeface="Arial" pitchFamily="34" charset="0"/>
            </a:endParaRPr>
          </a:p>
        </p:txBody>
      </p:sp>
      <p:pic>
        <p:nvPicPr>
          <p:cNvPr id="5" name="4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98071597"/>
      </p:ext>
    </p:extLst>
  </p:cSld>
  <p:clrMapOvr>
    <a:masterClrMapping/>
  </p:clrMapOvr>
  <mc:AlternateContent xmlns:mc="http://schemas.openxmlformats.org/markup-compatibility/2006" xmlns:p14="http://schemas.microsoft.com/office/powerpoint/2010/main">
    <mc:Choice Requires="p14">
      <p:transition spd="slow" p14:dur="2000" advTm="11115"/>
    </mc:Choice>
    <mc:Fallback xmlns="">
      <p:transition spd="slow" advTm="11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6" name="5 Marcador de contenido"/>
          <p:cNvSpPr>
            <a:spLocks noGrp="1"/>
          </p:cNvSpPr>
          <p:nvPr>
            <p:ph idx="1"/>
          </p:nvPr>
        </p:nvSpPr>
        <p:spPr/>
        <p:txBody>
          <a:bodyPr/>
          <a:lstStyle/>
          <a:p>
            <a:endParaRPr lang="es-PE" dirty="0"/>
          </a:p>
        </p:txBody>
      </p:sp>
      <p:sp>
        <p:nvSpPr>
          <p:cNvPr id="4" name="Text Box 2"/>
          <p:cNvSpPr txBox="1">
            <a:spLocks noChangeArrowheads="1"/>
          </p:cNvSpPr>
          <p:nvPr/>
        </p:nvSpPr>
        <p:spPr bwMode="auto">
          <a:xfrm>
            <a:off x="899592" y="5104323"/>
            <a:ext cx="7303814" cy="7729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2400" b="1" u="none" strike="noStrike" cap="none" normalizeH="0" baseline="0" dirty="0" smtClean="0">
                <a:ln>
                  <a:noFill/>
                </a:ln>
                <a:solidFill>
                  <a:srgbClr val="000000"/>
                </a:solidFill>
                <a:effectLst/>
                <a:cs typeface="Arial" pitchFamily="34" charset="0"/>
              </a:rPr>
              <a:t>Participando de las reuniones de la comunidad </a:t>
            </a:r>
            <a:r>
              <a:rPr kumimoji="0" lang="es-ES" sz="2400" b="1" u="none" strike="noStrike" cap="none" normalizeH="0" baseline="0" dirty="0" err="1" smtClean="0">
                <a:ln>
                  <a:noFill/>
                </a:ln>
                <a:solidFill>
                  <a:srgbClr val="000000"/>
                </a:solidFill>
                <a:effectLst/>
                <a:cs typeface="Arial" pitchFamily="34" charset="0"/>
              </a:rPr>
              <a:t>villarricense</a:t>
            </a:r>
            <a:r>
              <a:rPr kumimoji="0" lang="es-ES" sz="2400" b="1" u="none" strike="noStrike" cap="none" normalizeH="0" baseline="0" dirty="0" smtClean="0">
                <a:ln>
                  <a:noFill/>
                </a:ln>
                <a:solidFill>
                  <a:srgbClr val="000000"/>
                </a:solidFill>
                <a:effectLst/>
                <a:cs typeface="Arial" pitchFamily="34" charset="0"/>
              </a:rPr>
              <a:t>, 1985</a:t>
            </a:r>
            <a:endParaRPr kumimoji="0" lang="es-PE" sz="5400" b="1" u="none" strike="noStrike" cap="none" normalizeH="0" baseline="0" dirty="0" smtClean="0">
              <a:ln>
                <a:noFill/>
              </a:ln>
              <a:solidFill>
                <a:schemeClr val="tx1"/>
              </a:solidFill>
              <a:effectLst/>
              <a:cs typeface="Arial" pitchFamily="34" charset="0"/>
            </a:endParaRPr>
          </a:p>
        </p:txBody>
      </p:sp>
      <p:pic>
        <p:nvPicPr>
          <p:cNvPr id="11267" name="Picture 3" descr="Madre Prudencia Fernández, VR 1987"/>
          <p:cNvPicPr>
            <a:picLocks noChangeAspect="1" noChangeArrowheads="1"/>
          </p:cNvPicPr>
          <p:nvPr/>
        </p:nvPicPr>
        <p:blipFill>
          <a:blip r:embed="rId4" cstate="print">
            <a:lum bright="24000" contrast="24000"/>
            <a:extLst>
              <a:ext uri="{28A0092B-C50C-407E-A947-70E740481C1C}">
                <a14:useLocalDpi xmlns:a14="http://schemas.microsoft.com/office/drawing/2010/main" val="0"/>
              </a:ext>
            </a:extLst>
          </a:blip>
          <a:srcRect l="21246"/>
          <a:stretch>
            <a:fillRect/>
          </a:stretch>
        </p:blipFill>
        <p:spPr bwMode="auto">
          <a:xfrm>
            <a:off x="1979712" y="836712"/>
            <a:ext cx="4814540" cy="42748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7" name="6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45808014"/>
      </p:ext>
    </p:extLst>
  </p:cSld>
  <p:clrMapOvr>
    <a:masterClrMapping/>
  </p:clrMapOvr>
  <mc:AlternateContent xmlns:mc="http://schemas.openxmlformats.org/markup-compatibility/2006" xmlns:p14="http://schemas.microsoft.com/office/powerpoint/2010/main">
    <mc:Choice Requires="p14">
      <p:transition spd="slow" p14:dur="2000" advTm="6667"/>
    </mc:Choice>
    <mc:Fallback xmlns="">
      <p:transition spd="slow" advTm="6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p:txBody>
          <a:bodyPr/>
          <a:lstStyle/>
          <a:p>
            <a:endParaRPr lang="es-PE" dirty="0"/>
          </a:p>
        </p:txBody>
      </p:sp>
      <p:sp>
        <p:nvSpPr>
          <p:cNvPr id="4" name="Text Box 2"/>
          <p:cNvSpPr txBox="1">
            <a:spLocks noChangeArrowheads="1"/>
          </p:cNvSpPr>
          <p:nvPr/>
        </p:nvSpPr>
        <p:spPr bwMode="auto">
          <a:xfrm>
            <a:off x="625272" y="5229200"/>
            <a:ext cx="7475120" cy="792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2400" b="1" u="none" strike="noStrike" cap="none" normalizeH="0" baseline="0" dirty="0" smtClean="0">
                <a:ln>
                  <a:noFill/>
                </a:ln>
                <a:solidFill>
                  <a:srgbClr val="000000"/>
                </a:solidFill>
                <a:effectLst/>
                <a:latin typeface="+mj-lt"/>
                <a:cs typeface="Arial" pitchFamily="34" charset="0"/>
              </a:rPr>
              <a:t>Madre Prudencia, presente en las comunidades, bendiciendo obras.  </a:t>
            </a:r>
            <a:r>
              <a:rPr kumimoji="0" lang="es-ES" sz="2400" b="1" u="none" strike="noStrike" cap="none" normalizeH="0" baseline="0" dirty="0" err="1" smtClean="0">
                <a:ln>
                  <a:noFill/>
                </a:ln>
                <a:solidFill>
                  <a:srgbClr val="000000"/>
                </a:solidFill>
                <a:effectLst/>
                <a:latin typeface="+mj-lt"/>
                <a:cs typeface="Arial" pitchFamily="34" charset="0"/>
              </a:rPr>
              <a:t>Eneñas</a:t>
            </a:r>
            <a:r>
              <a:rPr kumimoji="0" lang="es-ES" sz="2400" b="1" u="none" strike="noStrike" cap="none" normalizeH="0" baseline="0" dirty="0" smtClean="0">
                <a:ln>
                  <a:noFill/>
                </a:ln>
                <a:solidFill>
                  <a:srgbClr val="000000"/>
                </a:solidFill>
                <a:effectLst/>
                <a:latin typeface="+mj-lt"/>
                <a:cs typeface="Arial" pitchFamily="34" charset="0"/>
              </a:rPr>
              <a:t>  1984</a:t>
            </a:r>
            <a:endParaRPr kumimoji="0" lang="es-PE" sz="5400" b="1" u="none" strike="noStrike" cap="none" normalizeH="0" baseline="0" dirty="0" smtClean="0">
              <a:ln>
                <a:noFill/>
              </a:ln>
              <a:solidFill>
                <a:schemeClr val="tx1"/>
              </a:solidFill>
              <a:effectLst/>
              <a:latin typeface="+mj-lt"/>
              <a:cs typeface="Arial" pitchFamily="34" charset="0"/>
            </a:endParaRPr>
          </a:p>
        </p:txBody>
      </p:sp>
      <p:pic>
        <p:nvPicPr>
          <p:cNvPr id="12291" name="Picture 3" descr="Madre Enfermera en Eneñas 1985"/>
          <p:cNvPicPr>
            <a:picLocks noChangeAspect="1" noChangeArrowheads="1"/>
          </p:cNvPicPr>
          <p:nvPr/>
        </p:nvPicPr>
        <p:blipFill>
          <a:blip r:embed="rId4">
            <a:lum bright="12000"/>
            <a:extLst>
              <a:ext uri="{28A0092B-C50C-407E-A947-70E740481C1C}">
                <a14:useLocalDpi xmlns:a14="http://schemas.microsoft.com/office/drawing/2010/main" val="0"/>
              </a:ext>
            </a:extLst>
          </a:blip>
          <a:srcRect l="8264" t="15962" r="10464" b="2245"/>
          <a:stretch>
            <a:fillRect/>
          </a:stretch>
        </p:blipFill>
        <p:spPr bwMode="auto">
          <a:xfrm>
            <a:off x="1187624" y="876583"/>
            <a:ext cx="6336704" cy="42086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4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82908482"/>
      </p:ext>
    </p:extLst>
  </p:cSld>
  <p:clrMapOvr>
    <a:masterClrMapping/>
  </p:clrMapOvr>
  <mc:AlternateContent xmlns:mc="http://schemas.openxmlformats.org/markup-compatibility/2006" xmlns:p14="http://schemas.microsoft.com/office/powerpoint/2010/main">
    <mc:Choice Requires="p14">
      <p:transition spd="slow" p14:dur="2000" advTm="6496"/>
    </mc:Choice>
    <mc:Fallback xmlns="">
      <p:transition spd="slow" advTm="6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0.gstatic.com/images?q=tbn:ANd9GcQbYk9GqplGAFBk_d0dRhuvFwt5Ox-YMAKKEpigMmwGuNychNOVoxVQs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0" y="0"/>
            <a:ext cx="8454732" cy="6849016"/>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a:xfrm>
            <a:off x="457200" y="1600200"/>
            <a:ext cx="7283152" cy="4800600"/>
          </a:xfrm>
        </p:spPr>
        <p:txBody>
          <a:bodyPr>
            <a:normAutofit/>
          </a:bodyPr>
          <a:lstStyle/>
          <a:p>
            <a:r>
              <a:rPr lang="es-PE" sz="3200" dirty="0"/>
              <a:t>Hoy hacemos un alto en nuestro diario trajinar para darles a conocer lo </a:t>
            </a:r>
            <a:r>
              <a:rPr lang="es-PE" sz="3200" dirty="0" smtClean="0"/>
              <a:t>acontecido esta mañana: </a:t>
            </a:r>
            <a:r>
              <a:rPr lang="es-PE" sz="3200" dirty="0"/>
              <a:t>Hoy miércoles 14 de Mayo de 2014, a las 12:45 horas, ha partido a la patria </a:t>
            </a:r>
            <a:r>
              <a:rPr lang="es-PE" sz="3200" dirty="0" smtClean="0"/>
              <a:t>celestial, </a:t>
            </a:r>
            <a:r>
              <a:rPr lang="es-PE" sz="3200" dirty="0"/>
              <a:t>nuestra recordada madre Enfermera, Madre </a:t>
            </a:r>
            <a:r>
              <a:rPr lang="es-PE" sz="3200" dirty="0" smtClean="0"/>
              <a:t>Genoveva Prudencia </a:t>
            </a:r>
            <a:r>
              <a:rPr lang="es-PE" sz="3200" dirty="0"/>
              <a:t>Fernández Anta, a los 97 años de </a:t>
            </a:r>
            <a:r>
              <a:rPr lang="es-PE" sz="3200" dirty="0" smtClean="0"/>
              <a:t>edad, en la ciudad de Lima.</a:t>
            </a:r>
            <a:endParaRPr lang="es-PE" sz="3200" dirty="0"/>
          </a:p>
        </p:txBody>
      </p:sp>
      <p:pic>
        <p:nvPicPr>
          <p:cNvPr id="5" name="4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68595982"/>
      </p:ext>
    </p:extLst>
  </p:cSld>
  <p:clrMapOvr>
    <a:masterClrMapping/>
  </p:clrMapOvr>
  <mc:AlternateContent xmlns:mc="http://schemas.openxmlformats.org/markup-compatibility/2006" xmlns:p14="http://schemas.microsoft.com/office/powerpoint/2010/main">
    <mc:Choice Requires="p14">
      <p:transition spd="slow" p14:dur="2000" advTm="21639"/>
    </mc:Choice>
    <mc:Fallback xmlns="">
      <p:transition spd="slow" advTm="21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p:txBody>
          <a:bodyPr/>
          <a:lstStyle/>
          <a:p>
            <a:endParaRPr lang="es-PE" dirty="0"/>
          </a:p>
        </p:txBody>
      </p:sp>
      <p:pic>
        <p:nvPicPr>
          <p:cNvPr id="13314" name="Picture 2" descr="Prudencia, Lina Fernández, Adoración, Imelda, María Jesús LLamas VR 1988"/>
          <p:cNvPicPr>
            <a:picLocks noChangeAspect="1" noChangeArrowheads="1"/>
          </p:cNvPicPr>
          <p:nvPr/>
        </p:nvPicPr>
        <p:blipFill>
          <a:blip r:embed="rId4">
            <a:lum bright="36000" contrast="12000"/>
            <a:extLst>
              <a:ext uri="{28A0092B-C50C-407E-A947-70E740481C1C}">
                <a14:useLocalDpi xmlns:a14="http://schemas.microsoft.com/office/drawing/2010/main" val="0"/>
              </a:ext>
            </a:extLst>
          </a:blip>
          <a:srcRect l="21658" t="15933" r="22255"/>
          <a:stretch>
            <a:fillRect/>
          </a:stretch>
        </p:blipFill>
        <p:spPr bwMode="auto">
          <a:xfrm>
            <a:off x="1907704" y="402373"/>
            <a:ext cx="4608831" cy="42484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4" name="Text Box 3"/>
          <p:cNvSpPr txBox="1">
            <a:spLocks noChangeArrowheads="1"/>
          </p:cNvSpPr>
          <p:nvPr/>
        </p:nvSpPr>
        <p:spPr bwMode="auto">
          <a:xfrm>
            <a:off x="683568" y="4653136"/>
            <a:ext cx="7416824" cy="1728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2800" b="1" u="none" strike="noStrike" cap="none" normalizeH="0" baseline="0" dirty="0" smtClean="0">
                <a:ln>
                  <a:noFill/>
                </a:ln>
                <a:solidFill>
                  <a:srgbClr val="000000"/>
                </a:solidFill>
                <a:effectLst/>
                <a:cs typeface="Arial" pitchFamily="34" charset="0"/>
              </a:rPr>
              <a:t>Madre Prudencia en el día de su despedida de Villa Rica, año 1992. Ya en Lima, cuánto añoraba regresar a Villa Rica. (La tierra rica en madera y en café, tal como ella lo llamaba)</a:t>
            </a:r>
            <a:endParaRPr kumimoji="0" lang="es-PE" sz="6000" b="1" u="none" strike="noStrike" cap="none" normalizeH="0" baseline="0" dirty="0" smtClean="0">
              <a:ln>
                <a:noFill/>
              </a:ln>
              <a:solidFill>
                <a:schemeClr val="tx1"/>
              </a:solidFill>
              <a:effectLst/>
              <a:cs typeface="Arial" pitchFamily="34" charset="0"/>
            </a:endParaRPr>
          </a:p>
        </p:txBody>
      </p:sp>
      <p:pic>
        <p:nvPicPr>
          <p:cNvPr id="5" name="4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96279850"/>
      </p:ext>
    </p:extLst>
  </p:cSld>
  <p:clrMapOvr>
    <a:masterClrMapping/>
  </p:clrMapOvr>
  <mc:AlternateContent xmlns:mc="http://schemas.openxmlformats.org/markup-compatibility/2006" xmlns:p14="http://schemas.microsoft.com/office/powerpoint/2010/main">
    <mc:Choice Requires="p14">
      <p:transition spd="slow" p14:dur="2000" advTm="13477"/>
    </mc:Choice>
    <mc:Fallback xmlns="">
      <p:transition spd="slow" advTm="13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a:xfrm>
            <a:off x="539552" y="1124744"/>
            <a:ext cx="7704856" cy="4907756"/>
          </a:xfrm>
        </p:spPr>
        <p:txBody>
          <a:bodyPr>
            <a:noAutofit/>
          </a:bodyPr>
          <a:lstStyle/>
          <a:p>
            <a:r>
              <a:rPr lang="es-PE" sz="2800" dirty="0" smtClean="0"/>
              <a:t>Has seguido el camino que los santos recorrieron, viviendo tu vocación a flor de piel, sin que el cansancio ni la distancia ni el fragor de la edad hicieran mella en aquel llamado que recibiste del Creador en tu tierna infancia con el mandato supremo: Id por el mundo y predicad el Evangelio. Y tú los hiciste como la Beta María Ana Mogas: “con amor y sacrificio”.</a:t>
            </a:r>
          </a:p>
          <a:p>
            <a:r>
              <a:rPr lang="es-PE" sz="2800" dirty="0" smtClean="0"/>
              <a:t>Descansa en paz hermana Prudencia y el Señor te tenga en su Gloria.</a:t>
            </a:r>
            <a:endParaRPr lang="es-PE" sz="2800" dirty="0"/>
          </a:p>
        </p:txBody>
      </p:sp>
      <p:pic>
        <p:nvPicPr>
          <p:cNvPr id="4" name="3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43532204"/>
      </p:ext>
    </p:extLst>
  </p:cSld>
  <p:clrMapOvr>
    <a:masterClrMapping/>
  </p:clrMapOvr>
  <mc:AlternateContent xmlns:mc="http://schemas.openxmlformats.org/markup-compatibility/2006" xmlns:p14="http://schemas.microsoft.com/office/powerpoint/2010/main">
    <mc:Choice Requires="p14">
      <p:transition spd="slow" p14:dur="2000" advTm="47788"/>
    </mc:Choice>
    <mc:Fallback xmlns="">
      <p:transition spd="slow" advTm="47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pic>
        <p:nvPicPr>
          <p:cNvPr id="5" name="4 Marcador de contenido"/>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83568" y="1556792"/>
            <a:ext cx="4968552" cy="3511110"/>
          </a:xfrm>
          <a:prstGeom prst="rect">
            <a:avLst/>
          </a:prstGeom>
          <a:ln>
            <a:noFill/>
          </a:ln>
          <a:effectLst>
            <a:softEdge rad="112500"/>
          </a:effectLst>
        </p:spPr>
      </p:pic>
      <p:sp>
        <p:nvSpPr>
          <p:cNvPr id="6" name="5 CuadroTexto"/>
          <p:cNvSpPr txBox="1"/>
          <p:nvPr/>
        </p:nvSpPr>
        <p:spPr>
          <a:xfrm>
            <a:off x="5724128" y="2204864"/>
            <a:ext cx="2664296" cy="2554545"/>
          </a:xfrm>
          <a:prstGeom prst="rect">
            <a:avLst/>
          </a:prstGeom>
          <a:noFill/>
        </p:spPr>
        <p:txBody>
          <a:bodyPr wrap="square" rtlCol="0">
            <a:spAutoFit/>
          </a:bodyPr>
          <a:lstStyle/>
          <a:p>
            <a:r>
              <a:rPr lang="es-ES" sz="2000" dirty="0"/>
              <a:t> M. Prudencia  Fernández </a:t>
            </a:r>
          </a:p>
          <a:p>
            <a:r>
              <a:rPr lang="es-ES" sz="2000" dirty="0" smtClean="0"/>
              <a:t>Anta</a:t>
            </a:r>
            <a:r>
              <a:rPr lang="es-ES" sz="2000" dirty="0"/>
              <a:t>, nace en “La Vega” Orense (España). El 8 de Noviembre de 1916, sus padres </a:t>
            </a:r>
            <a:r>
              <a:rPr lang="es-ES" sz="2000" dirty="0" smtClean="0"/>
              <a:t> fueron Juan </a:t>
            </a:r>
            <a:r>
              <a:rPr lang="es-ES" sz="2000" dirty="0"/>
              <a:t>Antonio Fernández  y </a:t>
            </a:r>
            <a:r>
              <a:rPr lang="es-ES" sz="2000" dirty="0" smtClean="0"/>
              <a:t>doña </a:t>
            </a:r>
            <a:r>
              <a:rPr lang="es-ES" sz="2000" dirty="0"/>
              <a:t>Josefa Anta. </a:t>
            </a:r>
          </a:p>
        </p:txBody>
      </p:sp>
      <p:pic>
        <p:nvPicPr>
          <p:cNvPr id="7" name="6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51014195"/>
      </p:ext>
    </p:extLst>
  </p:cSld>
  <p:clrMapOvr>
    <a:masterClrMapping/>
  </p:clrMapOvr>
  <mc:AlternateContent xmlns:mc="http://schemas.openxmlformats.org/markup-compatibility/2006" xmlns:p14="http://schemas.microsoft.com/office/powerpoint/2010/main">
    <mc:Choice Requires="p14">
      <p:transition spd="slow" p14:dur="2000" advTm="12730"/>
    </mc:Choice>
    <mc:Fallback xmlns="">
      <p:transition spd="slow" advTm="12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a:xfrm>
            <a:off x="611560" y="4725144"/>
            <a:ext cx="7499176" cy="1800200"/>
          </a:xfrm>
        </p:spPr>
        <p:txBody>
          <a:bodyPr>
            <a:normAutofit fontScale="92500"/>
          </a:bodyPr>
          <a:lstStyle/>
          <a:p>
            <a:r>
              <a:rPr lang="es-ES" dirty="0" smtClean="0"/>
              <a:t>Estudia la Educación </a:t>
            </a:r>
            <a:r>
              <a:rPr lang="es-ES" dirty="0"/>
              <a:t>Primaria en su pueblo natal y los estudios superiores los realiza en Madrid. Viene con las primeras hermanas que llegan al Perú cargadas de ilusión. Su primera Comunidad es en el Hospital Daniel Alcides Carrión, (Callao) donde permanece por espacio de un año, desde donde la destinan a </a:t>
            </a:r>
            <a:r>
              <a:rPr lang="es-ES" dirty="0" err="1"/>
              <a:t>Quillazú</a:t>
            </a:r>
            <a:r>
              <a:rPr lang="es-ES" dirty="0"/>
              <a:t>. </a:t>
            </a:r>
            <a:endParaRPr lang="es-PE" dirty="0"/>
          </a:p>
        </p:txBody>
      </p:sp>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624" y="588939"/>
            <a:ext cx="6408712" cy="4173995"/>
          </a:xfrm>
          <a:prstGeom prst="rect">
            <a:avLst/>
          </a:prstGeom>
          <a:ln>
            <a:noFill/>
          </a:ln>
          <a:effectLst>
            <a:softEdge rad="112500"/>
          </a:effectLst>
        </p:spPr>
      </p:pic>
      <p:pic>
        <p:nvPicPr>
          <p:cNvPr id="6" name="5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31265984"/>
      </p:ext>
    </p:extLst>
  </p:cSld>
  <p:clrMapOvr>
    <a:masterClrMapping/>
  </p:clrMapOvr>
  <mc:AlternateContent xmlns:mc="http://schemas.openxmlformats.org/markup-compatibility/2006" xmlns:p14="http://schemas.microsoft.com/office/powerpoint/2010/main">
    <mc:Choice Requires="p14">
      <p:transition spd="slow" p14:dur="2000" advTm="19777"/>
    </mc:Choice>
    <mc:Fallback xmlns="">
      <p:transition spd="slow" advTm="19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dirty="0"/>
          </a:p>
        </p:txBody>
      </p:sp>
      <p:sp>
        <p:nvSpPr>
          <p:cNvPr id="3" name="2 Marcador de contenido"/>
          <p:cNvSpPr>
            <a:spLocks noGrp="1"/>
          </p:cNvSpPr>
          <p:nvPr>
            <p:ph idx="1"/>
          </p:nvPr>
        </p:nvSpPr>
        <p:spPr>
          <a:xfrm>
            <a:off x="457200" y="4940524"/>
            <a:ext cx="7859216" cy="1185639"/>
          </a:xfrm>
        </p:spPr>
        <p:txBody>
          <a:bodyPr>
            <a:normAutofit/>
          </a:bodyPr>
          <a:lstStyle/>
          <a:p>
            <a:r>
              <a:rPr lang="es-ES" dirty="0" smtClean="0"/>
              <a:t>Muy joven  llega a Villa Rica en 1953. Bien se le puede denominar, como a Santa Teresa, “la monja andariega de la Región del valle del </a:t>
            </a:r>
            <a:r>
              <a:rPr lang="es-ES" dirty="0" err="1" smtClean="0"/>
              <a:t>Entaz</a:t>
            </a:r>
            <a:r>
              <a:rPr lang="es-ES" dirty="0" smtClean="0"/>
              <a:t>, “Misionera infatigable </a:t>
            </a:r>
          </a:p>
          <a:p>
            <a:endParaRPr lang="es-PE" dirty="0"/>
          </a:p>
        </p:txBody>
      </p:sp>
      <p:pic>
        <p:nvPicPr>
          <p:cNvPr id="6" name="3 Marcador de contenid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52" y="764704"/>
            <a:ext cx="4286272" cy="3168352"/>
          </a:xfrm>
          <a:prstGeom prst="rect">
            <a:avLst/>
          </a:prstGeom>
          <a:ln>
            <a:noFill/>
          </a:ln>
          <a:effectLst>
            <a:softEdge rad="112500"/>
          </a:effectLst>
        </p:spPr>
      </p:pic>
      <p:pic>
        <p:nvPicPr>
          <p:cNvPr id="7" name="3 Marcador de contenido"/>
          <p:cNvPicPr>
            <a:picLocks noChangeAspect="1"/>
          </p:cNvPicPr>
          <p:nvPr/>
        </p:nvPicPr>
        <p:blipFill rotWithShape="1">
          <a:blip r:embed="rId5">
            <a:extLst>
              <a:ext uri="{28A0092B-C50C-407E-A947-70E740481C1C}">
                <a14:useLocalDpi xmlns:a14="http://schemas.microsoft.com/office/drawing/2010/main" val="0"/>
              </a:ext>
            </a:extLst>
          </a:blip>
          <a:srcRect l="14256" t="10083" b="14776"/>
          <a:stretch/>
        </p:blipFill>
        <p:spPr>
          <a:xfrm>
            <a:off x="4644008" y="2321456"/>
            <a:ext cx="3739904" cy="2435726"/>
          </a:xfrm>
          <a:prstGeom prst="rect">
            <a:avLst/>
          </a:prstGeom>
          <a:ln>
            <a:noFill/>
          </a:ln>
          <a:effectLst>
            <a:softEdge rad="112500"/>
          </a:effectLst>
        </p:spPr>
      </p:pic>
      <p:pic>
        <p:nvPicPr>
          <p:cNvPr id="5" name="4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74086963"/>
      </p:ext>
    </p:extLst>
  </p:cSld>
  <p:clrMapOvr>
    <a:masterClrMapping/>
  </p:clrMapOvr>
  <mc:AlternateContent xmlns:mc="http://schemas.openxmlformats.org/markup-compatibility/2006" xmlns:p14="http://schemas.microsoft.com/office/powerpoint/2010/main">
    <mc:Choice Requires="p14">
      <p:transition spd="slow" p14:dur="2000" advTm="19431"/>
    </mc:Choice>
    <mc:Fallback xmlns="">
      <p:transition spd="slow" advTm="19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contenido"/>
          <p:cNvSpPr>
            <a:spLocks noGrp="1"/>
          </p:cNvSpPr>
          <p:nvPr>
            <p:ph idx="1"/>
          </p:nvPr>
        </p:nvSpPr>
        <p:spPr>
          <a:xfrm>
            <a:off x="457200" y="5013176"/>
            <a:ext cx="8003232" cy="1112987"/>
          </a:xfrm>
        </p:spPr>
        <p:txBody>
          <a:bodyPr>
            <a:normAutofit/>
          </a:bodyPr>
          <a:lstStyle/>
          <a:p>
            <a:r>
              <a:rPr lang="es-ES" dirty="0" smtClean="0"/>
              <a:t>Recorre </a:t>
            </a:r>
            <a:r>
              <a:rPr lang="es-ES" dirty="0"/>
              <a:t>a pie, en mula, tronqueros, acomodándose a los medios de transporte del momento, para atender al enfermo o enferma que la necesite. </a:t>
            </a:r>
            <a:endParaRPr lang="es-PE" dirty="0"/>
          </a:p>
        </p:txBody>
      </p:sp>
      <p:pic>
        <p:nvPicPr>
          <p:cNvPr id="8" name="Picture 2" descr="Prudencia Fernández VR 1967()"/>
          <p:cNvPicPr>
            <a:picLocks noChangeAspect="1" noChangeArrowheads="1"/>
          </p:cNvPicPr>
          <p:nvPr/>
        </p:nvPicPr>
        <p:blipFill rotWithShape="1">
          <a:blip r:embed="rId4">
            <a:lum bright="30000"/>
            <a:extLst>
              <a:ext uri="{28A0092B-C50C-407E-A947-70E740481C1C}">
                <a14:useLocalDpi xmlns:a14="http://schemas.microsoft.com/office/drawing/2010/main" val="0"/>
              </a:ext>
            </a:extLst>
          </a:blip>
          <a:srcRect l="14595" r="6055" b="3815"/>
          <a:stretch/>
        </p:blipFill>
        <p:spPr bwMode="auto">
          <a:xfrm>
            <a:off x="539552" y="522647"/>
            <a:ext cx="4206106" cy="43005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9" name="Text Box 3"/>
          <p:cNvSpPr txBox="1">
            <a:spLocks noChangeArrowheads="1"/>
          </p:cNvSpPr>
          <p:nvPr/>
        </p:nvSpPr>
        <p:spPr bwMode="auto">
          <a:xfrm>
            <a:off x="5015385" y="528617"/>
            <a:ext cx="3229942" cy="16060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b="0" i="1" u="none" strike="noStrike" cap="none" normalizeH="0" baseline="0" dirty="0" smtClean="0">
                <a:ln>
                  <a:noFill/>
                </a:ln>
                <a:solidFill>
                  <a:srgbClr val="000000"/>
                </a:solidFill>
                <a:effectLst/>
                <a:latin typeface="Century Schoolbook" pitchFamily="18" charset="0"/>
                <a:cs typeface="Arial" pitchFamily="34" charset="0"/>
              </a:rPr>
              <a:t>A lomo de mula, Madre Prudencia, visitando los caseríos y lugares  de trabajo de los madereros, 1967</a:t>
            </a:r>
            <a:endParaRPr kumimoji="0" lang="es-PE" sz="4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 name="3 Marcador de contenid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7375" y="1988840"/>
            <a:ext cx="3643057" cy="2845741"/>
          </a:xfrm>
          <a:prstGeom prst="rect">
            <a:avLst/>
          </a:prstGeom>
          <a:ln>
            <a:noFill/>
          </a:ln>
          <a:effectLst>
            <a:softEdge rad="112500"/>
          </a:effectLst>
        </p:spPr>
      </p:pic>
      <p:pic>
        <p:nvPicPr>
          <p:cNvPr id="7" name="6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23521161"/>
      </p:ext>
    </p:extLst>
  </p:cSld>
  <p:clrMapOvr>
    <a:masterClrMapping/>
  </p:clrMapOvr>
  <mc:AlternateContent xmlns:mc="http://schemas.openxmlformats.org/markup-compatibility/2006" xmlns:p14="http://schemas.microsoft.com/office/powerpoint/2010/main">
    <mc:Choice Requires="p14">
      <p:transition spd="slow" p14:dur="2000" advTm="20090"/>
    </mc:Choice>
    <mc:Fallback xmlns="">
      <p:transition spd="slow" advTm="20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a:xfrm>
            <a:off x="457200" y="5085184"/>
            <a:ext cx="7859216" cy="1040979"/>
          </a:xfrm>
        </p:spPr>
        <p:txBody>
          <a:bodyPr>
            <a:normAutofit/>
          </a:bodyPr>
          <a:lstStyle/>
          <a:p>
            <a:r>
              <a:rPr lang="es-ES" dirty="0"/>
              <a:t>No duda ni un momento en coger su “botiquín”, habiendo comido o sin comer, da lo mismo; alguien la necesita y corre.  </a:t>
            </a:r>
          </a:p>
          <a:p>
            <a:endParaRPr lang="es-PE" dirty="0"/>
          </a:p>
        </p:txBody>
      </p:sp>
      <p:sp>
        <p:nvSpPr>
          <p:cNvPr id="6" name="Text Box 2"/>
          <p:cNvSpPr txBox="1">
            <a:spLocks noChangeArrowheads="1"/>
          </p:cNvSpPr>
          <p:nvPr/>
        </p:nvSpPr>
        <p:spPr bwMode="auto">
          <a:xfrm>
            <a:off x="467544" y="3717032"/>
            <a:ext cx="3951288" cy="10495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2000" b="0" i="1" u="none" strike="noStrike" cap="none" normalizeH="0" baseline="0" dirty="0" smtClean="0">
                <a:ln>
                  <a:noFill/>
                </a:ln>
                <a:solidFill>
                  <a:srgbClr val="000000"/>
                </a:solidFill>
                <a:effectLst/>
                <a:latin typeface="Century Schoolbook" pitchFamily="18" charset="0"/>
                <a:cs typeface="Arial" pitchFamily="34" charset="0"/>
              </a:rPr>
              <a:t>Madre Prudencia presente en todos los desfiles en la institución de la Cruz Roja, 1984</a:t>
            </a:r>
            <a:endParaRPr kumimoji="0" lang="es-PE" sz="4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 name="Picture 3" descr="Prudencia Fernández, desfile Festival del café VR 1971"/>
          <p:cNvPicPr>
            <a:picLocks noChangeAspect="1" noChangeArrowheads="1"/>
          </p:cNvPicPr>
          <p:nvPr/>
        </p:nvPicPr>
        <p:blipFill>
          <a:blip r:embed="rId4" cstate="print">
            <a:lum bright="30000" contrast="18000"/>
            <a:extLst>
              <a:ext uri="{28A0092B-C50C-407E-A947-70E740481C1C}">
                <a14:useLocalDpi xmlns:a14="http://schemas.microsoft.com/office/drawing/2010/main" val="0"/>
              </a:ext>
            </a:extLst>
          </a:blip>
          <a:srcRect l="9575" t="15282" r="25552"/>
          <a:stretch>
            <a:fillRect/>
          </a:stretch>
        </p:blipFill>
        <p:spPr bwMode="auto">
          <a:xfrm>
            <a:off x="503342" y="836712"/>
            <a:ext cx="3959225" cy="28860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8" name="3 Marcador de contenido"/>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9992" y="1031983"/>
            <a:ext cx="3928400" cy="2469025"/>
          </a:xfrm>
          <a:prstGeom prst="rect">
            <a:avLst/>
          </a:prstGeom>
          <a:ln>
            <a:noFill/>
          </a:ln>
          <a:effectLst>
            <a:softEdge rad="112500"/>
          </a:effectLst>
        </p:spPr>
      </p:pic>
      <p:pic>
        <p:nvPicPr>
          <p:cNvPr id="5" name="4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04608579"/>
      </p:ext>
    </p:extLst>
  </p:cSld>
  <p:clrMapOvr>
    <a:masterClrMapping/>
  </p:clrMapOvr>
  <mc:AlternateContent xmlns:mc="http://schemas.openxmlformats.org/markup-compatibility/2006" xmlns:p14="http://schemas.microsoft.com/office/powerpoint/2010/main">
    <mc:Choice Requires="p14">
      <p:transition spd="slow" p14:dur="2000" advTm="20590"/>
    </mc:Choice>
    <mc:Fallback xmlns="">
      <p:transition spd="slow" advTm="20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a:xfrm>
            <a:off x="457200" y="5229200"/>
            <a:ext cx="8229600" cy="896963"/>
          </a:xfrm>
        </p:spPr>
        <p:txBody>
          <a:bodyPr>
            <a:normAutofit/>
          </a:bodyPr>
          <a:lstStyle/>
          <a:p>
            <a:r>
              <a:rPr lang="es-ES" dirty="0" smtClean="0"/>
              <a:t>Tenía </a:t>
            </a:r>
            <a:r>
              <a:rPr lang="es-ES" dirty="0"/>
              <a:t>una fe tan grande en su NIÑO JESÛS… que en su nombre realiza curaciones increíbles y difíciles.</a:t>
            </a:r>
          </a:p>
          <a:p>
            <a:pPr marL="0" indent="0">
              <a:buNone/>
            </a:pPr>
            <a:endParaRPr lang="es-ES" dirty="0"/>
          </a:p>
          <a:p>
            <a:endParaRPr lang="es-PE" dirty="0"/>
          </a:p>
        </p:txBody>
      </p:sp>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600" y="476672"/>
            <a:ext cx="3528392" cy="4704523"/>
          </a:xfrm>
          <a:prstGeom prst="rect">
            <a:avLst/>
          </a:prstGeom>
          <a:ln>
            <a:noFill/>
          </a:ln>
          <a:effectLst>
            <a:softEdge rad="112500"/>
          </a:effectLst>
        </p:spPr>
      </p:pic>
      <p:sp>
        <p:nvSpPr>
          <p:cNvPr id="6" name="5 CuadroTexto"/>
          <p:cNvSpPr txBox="1"/>
          <p:nvPr/>
        </p:nvSpPr>
        <p:spPr>
          <a:xfrm>
            <a:off x="5076056" y="1556792"/>
            <a:ext cx="2808312" cy="1938992"/>
          </a:xfrm>
          <a:prstGeom prst="rect">
            <a:avLst/>
          </a:prstGeom>
          <a:noFill/>
        </p:spPr>
        <p:txBody>
          <a:bodyPr wrap="square" rtlCol="0">
            <a:spAutoFit/>
          </a:bodyPr>
          <a:lstStyle/>
          <a:p>
            <a:r>
              <a:rPr lang="es-PE" sz="2000" dirty="0" smtClean="0"/>
              <a:t>Esta es la imagen del Niño Jesús que frecuentemente consultaba la Madre Enfermera cuando atendía a sus pacientes.</a:t>
            </a:r>
            <a:endParaRPr lang="es-PE" sz="2000" dirty="0"/>
          </a:p>
        </p:txBody>
      </p:sp>
      <p:pic>
        <p:nvPicPr>
          <p:cNvPr id="7" name="6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80280028"/>
      </p:ext>
    </p:extLst>
  </p:cSld>
  <p:clrMapOvr>
    <a:masterClrMapping/>
  </p:clrMapOvr>
  <mc:AlternateContent xmlns:mc="http://schemas.openxmlformats.org/markup-compatibility/2006" xmlns:p14="http://schemas.microsoft.com/office/powerpoint/2010/main">
    <mc:Choice Requires="p14">
      <p:transition spd="slow" p14:dur="2000" advTm="15376"/>
    </mc:Choice>
    <mc:Fallback xmlns="">
      <p:transition spd="slow" advTm="15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a:xfrm>
            <a:off x="395536" y="4581128"/>
            <a:ext cx="8229600" cy="1872209"/>
          </a:xfrm>
        </p:spPr>
        <p:txBody>
          <a:bodyPr>
            <a:normAutofit/>
          </a:bodyPr>
          <a:lstStyle/>
          <a:p>
            <a:r>
              <a:rPr lang="es-ES" dirty="0" smtClean="0"/>
              <a:t>Sería </a:t>
            </a:r>
            <a:r>
              <a:rPr lang="es-ES" dirty="0"/>
              <a:t>imposible  poder enumerar todo lo que nuestra hermana M. Prudencia ha realizado en toda la Provincia de Oxapampa, de manera especial en el tan querido pueblo de Villa Rica, quien la acogió durante tantos años. Cuenta con mas de mil ahijados… ¡Qué suerte, tener una madrina así</a:t>
            </a:r>
            <a:r>
              <a:rPr lang="es-ES" dirty="0" smtClean="0"/>
              <a:t>!</a:t>
            </a:r>
            <a:endParaRPr lang="es-ES" dirty="0"/>
          </a:p>
          <a:p>
            <a:endParaRPr lang="es-PE" dirty="0"/>
          </a:p>
        </p:txBody>
      </p:sp>
      <p:pic>
        <p:nvPicPr>
          <p:cNvPr id="6" name="Picture 2" descr="Prudencia Fernández, atención obstétrica  VR1977"/>
          <p:cNvPicPr>
            <a:picLocks noChangeAspect="1" noChangeArrowheads="1"/>
          </p:cNvPicPr>
          <p:nvPr/>
        </p:nvPicPr>
        <p:blipFill>
          <a:blip r:embed="rId4" cstate="print">
            <a:lum bright="6000"/>
            <a:extLst>
              <a:ext uri="{28A0092B-C50C-407E-A947-70E740481C1C}">
                <a14:useLocalDpi xmlns:a14="http://schemas.microsoft.com/office/drawing/2010/main" val="0"/>
              </a:ext>
            </a:extLst>
          </a:blip>
          <a:srcRect l="31094" r="6441" b="13527"/>
          <a:stretch>
            <a:fillRect/>
          </a:stretch>
        </p:blipFill>
        <p:spPr bwMode="auto">
          <a:xfrm>
            <a:off x="539552" y="546116"/>
            <a:ext cx="4439593" cy="37355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7" name="Text Box 3"/>
          <p:cNvSpPr txBox="1">
            <a:spLocks noChangeArrowheads="1"/>
          </p:cNvSpPr>
          <p:nvPr/>
        </p:nvSpPr>
        <p:spPr bwMode="auto">
          <a:xfrm>
            <a:off x="5220072" y="1811013"/>
            <a:ext cx="2924175" cy="16504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2400" b="0" i="1" u="none" strike="noStrike" cap="none" normalizeH="0" baseline="0" dirty="0" smtClean="0">
                <a:ln>
                  <a:noFill/>
                </a:ln>
                <a:solidFill>
                  <a:srgbClr val="000000"/>
                </a:solidFill>
                <a:effectLst/>
                <a:latin typeface="Century Schoolbook" pitchFamily="18" charset="0"/>
                <a:cs typeface="Arial" pitchFamily="34" charset="0"/>
              </a:rPr>
              <a:t>Madre Prudencia, enfermera </a:t>
            </a:r>
            <a:r>
              <a:rPr kumimoji="0" lang="es-ES" sz="2400" b="0" i="1" u="none" strike="noStrike" cap="none" normalizeH="0" baseline="0" dirty="0" err="1" smtClean="0">
                <a:ln>
                  <a:noFill/>
                </a:ln>
                <a:solidFill>
                  <a:srgbClr val="000000"/>
                </a:solidFill>
                <a:effectLst/>
                <a:latin typeface="Century Schoolbook" pitchFamily="18" charset="0"/>
                <a:cs typeface="Arial" pitchFamily="34" charset="0"/>
              </a:rPr>
              <a:t>obstetriz</a:t>
            </a:r>
            <a:r>
              <a:rPr kumimoji="0" lang="es-ES" sz="2400" b="0" i="1" u="none" strike="noStrike" cap="none" normalizeH="0" baseline="0" dirty="0" smtClean="0">
                <a:ln>
                  <a:noFill/>
                </a:ln>
                <a:solidFill>
                  <a:srgbClr val="000000"/>
                </a:solidFill>
                <a:effectLst/>
                <a:latin typeface="Century Schoolbook" pitchFamily="18" charset="0"/>
                <a:cs typeface="Arial" pitchFamily="34" charset="0"/>
              </a:rPr>
              <a:t> tuvo más de mil ahijados, 1977</a:t>
            </a:r>
            <a:endParaRPr kumimoji="0" lang="es-PE" sz="5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 name="4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03964079"/>
      </p:ext>
    </p:extLst>
  </p:cSld>
  <p:clrMapOvr>
    <a:masterClrMapping/>
  </p:clrMapOvr>
  <mc:AlternateContent xmlns:mc="http://schemas.openxmlformats.org/markup-compatibility/2006" xmlns:p14="http://schemas.microsoft.com/office/powerpoint/2010/main">
    <mc:Choice Requires="p14">
      <p:transition spd="slow" p14:dur="2000" advTm="18185"/>
    </mc:Choice>
    <mc:Fallback xmlns="">
      <p:transition spd="slow" advTm="18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yacencia">
  <a:themeElements>
    <a:clrScheme name="Adyacencia">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yacencia">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108</TotalTime>
  <Words>653</Words>
  <Application>Microsoft Office PowerPoint</Application>
  <PresentationFormat>Presentación en pantalla (4:3)</PresentationFormat>
  <Paragraphs>27</Paragraphs>
  <Slides>21</Slides>
  <Notes>0</Notes>
  <HiddenSlides>0</HiddenSlides>
  <MMClips>21</MMClips>
  <ScaleCrop>false</ScaleCrop>
  <HeadingPairs>
    <vt:vector size="4" baseType="variant">
      <vt:variant>
        <vt:lpstr>Tema</vt:lpstr>
      </vt:variant>
      <vt:variant>
        <vt:i4>1</vt:i4>
      </vt:variant>
      <vt:variant>
        <vt:lpstr>Títulos de diapositiva</vt:lpstr>
      </vt:variant>
      <vt:variant>
        <vt:i4>21</vt:i4>
      </vt:variant>
    </vt:vector>
  </HeadingPairs>
  <TitlesOfParts>
    <vt:vector size="22" baseType="lpstr">
      <vt:lpstr>Adyacencia</vt:lpstr>
      <vt:lpstr>Recordando a la Madre  Enfermera  Villa Rica 2014</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Colegio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sd02</dc:creator>
  <cp:lastModifiedBy>User</cp:lastModifiedBy>
  <cp:revision>13</cp:revision>
  <dcterms:created xsi:type="dcterms:W3CDTF">2014-05-14T22:29:54Z</dcterms:created>
  <dcterms:modified xsi:type="dcterms:W3CDTF">2014-08-05T15:30:15Z</dcterms:modified>
</cp:coreProperties>
</file>